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handoutMasterIdLst>
    <p:handoutMasterId r:id="rId25"/>
  </p:handoutMasterIdLst>
  <p:sldIdLst>
    <p:sldId id="256" r:id="rId2"/>
    <p:sldId id="258" r:id="rId3"/>
    <p:sldId id="259" r:id="rId4"/>
    <p:sldId id="279" r:id="rId5"/>
    <p:sldId id="260" r:id="rId6"/>
    <p:sldId id="278" r:id="rId7"/>
    <p:sldId id="261" r:id="rId8"/>
    <p:sldId id="262" r:id="rId9"/>
    <p:sldId id="263" r:id="rId10"/>
    <p:sldId id="264" r:id="rId11"/>
    <p:sldId id="265" r:id="rId12"/>
    <p:sldId id="266" r:id="rId13"/>
    <p:sldId id="281" r:id="rId14"/>
    <p:sldId id="267" r:id="rId15"/>
    <p:sldId id="282" r:id="rId16"/>
    <p:sldId id="268" r:id="rId17"/>
    <p:sldId id="269" r:id="rId18"/>
    <p:sldId id="270" r:id="rId19"/>
    <p:sldId id="275" r:id="rId20"/>
    <p:sldId id="271" r:id="rId21"/>
    <p:sldId id="283" r:id="rId22"/>
    <p:sldId id="274" r:id="rId23"/>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22C16"/>
    <a:srgbClr val="0C788E"/>
    <a:srgbClr val="025198"/>
    <a:srgbClr val="000099"/>
    <a:srgbClr val="1C1C1C"/>
    <a:srgbClr val="3366FF"/>
    <a:srgbClr val="9900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9AD1B1-6FBE-4BF6-9902-C77787661ED4}" v="34" dt="2025-05-10T22:04:51.1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75" autoAdjust="0"/>
    <p:restoredTop sz="94652" autoAdjust="0"/>
  </p:normalViewPr>
  <p:slideViewPr>
    <p:cSldViewPr>
      <p:cViewPr varScale="1">
        <p:scale>
          <a:sx n="96" d="100"/>
          <a:sy n="96" d="100"/>
        </p:scale>
        <p:origin x="1692" y="3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bby Bloom" userId="3c20e66feaa40cbb" providerId="LiveId" clId="{C89AD1B1-6FBE-4BF6-9902-C77787661ED4}"/>
    <pc:docChg chg="undo custSel addSld delSld modSld">
      <pc:chgData name="Debby Bloom" userId="3c20e66feaa40cbb" providerId="LiveId" clId="{C89AD1B1-6FBE-4BF6-9902-C77787661ED4}" dt="2025-05-10T22:04:51.154" v="229" actId="14100"/>
      <pc:docMkLst>
        <pc:docMk/>
      </pc:docMkLst>
      <pc:sldChg chg="modSp mod">
        <pc:chgData name="Debby Bloom" userId="3c20e66feaa40cbb" providerId="LiveId" clId="{C89AD1B1-6FBE-4BF6-9902-C77787661ED4}" dt="2025-05-09T02:31:01.557" v="146" actId="20577"/>
        <pc:sldMkLst>
          <pc:docMk/>
          <pc:sldMk cId="0" sldId="256"/>
        </pc:sldMkLst>
        <pc:spChg chg="mod">
          <ac:chgData name="Debby Bloom" userId="3c20e66feaa40cbb" providerId="LiveId" clId="{C89AD1B1-6FBE-4BF6-9902-C77787661ED4}" dt="2025-05-09T02:31:01.557" v="146" actId="20577"/>
          <ac:spMkLst>
            <pc:docMk/>
            <pc:sldMk cId="0" sldId="256"/>
            <ac:spMk id="2163" creationId="{00000000-0000-0000-0000-000000000000}"/>
          </ac:spMkLst>
        </pc:spChg>
      </pc:sldChg>
      <pc:sldChg chg="modSp">
        <pc:chgData name="Debby Bloom" userId="3c20e66feaa40cbb" providerId="LiveId" clId="{C89AD1B1-6FBE-4BF6-9902-C77787661ED4}" dt="2025-05-09T02:24:55.852" v="1" actId="14100"/>
        <pc:sldMkLst>
          <pc:docMk/>
          <pc:sldMk cId="3813676654" sldId="258"/>
        </pc:sldMkLst>
        <pc:spChg chg="mod">
          <ac:chgData name="Debby Bloom" userId="3c20e66feaa40cbb" providerId="LiveId" clId="{C89AD1B1-6FBE-4BF6-9902-C77787661ED4}" dt="2025-05-09T02:24:55.852" v="1" actId="14100"/>
          <ac:spMkLst>
            <pc:docMk/>
            <pc:sldMk cId="3813676654" sldId="258"/>
            <ac:spMk id="5" creationId="{85B7B5DE-BFC1-45E9-9D0B-FF66DDF1F64F}"/>
          </ac:spMkLst>
        </pc:spChg>
      </pc:sldChg>
      <pc:sldChg chg="modSp">
        <pc:chgData name="Debby Bloom" userId="3c20e66feaa40cbb" providerId="LiveId" clId="{C89AD1B1-6FBE-4BF6-9902-C77787661ED4}" dt="2025-05-09T02:25:02.656" v="2" actId="14100"/>
        <pc:sldMkLst>
          <pc:docMk/>
          <pc:sldMk cId="3121873963" sldId="259"/>
        </pc:sldMkLst>
        <pc:spChg chg="mod">
          <ac:chgData name="Debby Bloom" userId="3c20e66feaa40cbb" providerId="LiveId" clId="{C89AD1B1-6FBE-4BF6-9902-C77787661ED4}" dt="2025-05-09T02:25:02.656" v="2" actId="14100"/>
          <ac:spMkLst>
            <pc:docMk/>
            <pc:sldMk cId="3121873963" sldId="259"/>
            <ac:spMk id="5" creationId="{AF1C8968-629A-4499-900F-63CF12506928}"/>
          </ac:spMkLst>
        </pc:spChg>
      </pc:sldChg>
      <pc:sldChg chg="modSp">
        <pc:chgData name="Debby Bloom" userId="3c20e66feaa40cbb" providerId="LiveId" clId="{C89AD1B1-6FBE-4BF6-9902-C77787661ED4}" dt="2025-05-09T02:25:22.116" v="4" actId="14100"/>
        <pc:sldMkLst>
          <pc:docMk/>
          <pc:sldMk cId="2636481496" sldId="260"/>
        </pc:sldMkLst>
        <pc:spChg chg="mod">
          <ac:chgData name="Debby Bloom" userId="3c20e66feaa40cbb" providerId="LiveId" clId="{C89AD1B1-6FBE-4BF6-9902-C77787661ED4}" dt="2025-05-09T02:25:22.116" v="4" actId="14100"/>
          <ac:spMkLst>
            <pc:docMk/>
            <pc:sldMk cId="2636481496" sldId="260"/>
            <ac:spMk id="5" creationId="{A882BE03-4A9D-42A6-932A-558DDC3ABA60}"/>
          </ac:spMkLst>
        </pc:spChg>
      </pc:sldChg>
      <pc:sldChg chg="modSp">
        <pc:chgData name="Debby Bloom" userId="3c20e66feaa40cbb" providerId="LiveId" clId="{C89AD1B1-6FBE-4BF6-9902-C77787661ED4}" dt="2025-05-09T02:25:32.214" v="6" actId="14100"/>
        <pc:sldMkLst>
          <pc:docMk/>
          <pc:sldMk cId="756251196" sldId="261"/>
        </pc:sldMkLst>
        <pc:spChg chg="mod">
          <ac:chgData name="Debby Bloom" userId="3c20e66feaa40cbb" providerId="LiveId" clId="{C89AD1B1-6FBE-4BF6-9902-C77787661ED4}" dt="2025-05-09T02:25:32.214" v="6" actId="14100"/>
          <ac:spMkLst>
            <pc:docMk/>
            <pc:sldMk cId="756251196" sldId="261"/>
            <ac:spMk id="5" creationId="{D0F20659-0861-4D56-8117-0EC8B39878C1}"/>
          </ac:spMkLst>
        </pc:spChg>
      </pc:sldChg>
      <pc:sldChg chg="modSp">
        <pc:chgData name="Debby Bloom" userId="3c20e66feaa40cbb" providerId="LiveId" clId="{C89AD1B1-6FBE-4BF6-9902-C77787661ED4}" dt="2025-05-09T02:25:37.070" v="7" actId="14100"/>
        <pc:sldMkLst>
          <pc:docMk/>
          <pc:sldMk cId="609450194" sldId="262"/>
        </pc:sldMkLst>
        <pc:spChg chg="mod">
          <ac:chgData name="Debby Bloom" userId="3c20e66feaa40cbb" providerId="LiveId" clId="{C89AD1B1-6FBE-4BF6-9902-C77787661ED4}" dt="2025-05-09T02:25:37.070" v="7" actId="14100"/>
          <ac:spMkLst>
            <pc:docMk/>
            <pc:sldMk cId="609450194" sldId="262"/>
            <ac:spMk id="4" creationId="{BB9B6CBF-D9BC-43E7-A098-E76704770D9A}"/>
          </ac:spMkLst>
        </pc:spChg>
      </pc:sldChg>
      <pc:sldChg chg="modSp">
        <pc:chgData name="Debby Bloom" userId="3c20e66feaa40cbb" providerId="LiveId" clId="{C89AD1B1-6FBE-4BF6-9902-C77787661ED4}" dt="2025-05-09T02:25:43.531" v="8" actId="14100"/>
        <pc:sldMkLst>
          <pc:docMk/>
          <pc:sldMk cId="593724384" sldId="263"/>
        </pc:sldMkLst>
        <pc:spChg chg="mod">
          <ac:chgData name="Debby Bloom" userId="3c20e66feaa40cbb" providerId="LiveId" clId="{C89AD1B1-6FBE-4BF6-9902-C77787661ED4}" dt="2025-05-09T02:25:43.531" v="8" actId="14100"/>
          <ac:spMkLst>
            <pc:docMk/>
            <pc:sldMk cId="593724384" sldId="263"/>
            <ac:spMk id="4" creationId="{13BCD57D-52C6-478F-9B39-6F8AC1726156}"/>
          </ac:spMkLst>
        </pc:spChg>
      </pc:sldChg>
      <pc:sldChg chg="modSp mod">
        <pc:chgData name="Debby Bloom" userId="3c20e66feaa40cbb" providerId="LiveId" clId="{C89AD1B1-6FBE-4BF6-9902-C77787661ED4}" dt="2025-05-09T02:30:13.421" v="97" actId="20577"/>
        <pc:sldMkLst>
          <pc:docMk/>
          <pc:sldMk cId="3922623216" sldId="264"/>
        </pc:sldMkLst>
        <pc:spChg chg="mod">
          <ac:chgData name="Debby Bloom" userId="3c20e66feaa40cbb" providerId="LiveId" clId="{C89AD1B1-6FBE-4BF6-9902-C77787661ED4}" dt="2025-05-09T02:30:13.421" v="97" actId="20577"/>
          <ac:spMkLst>
            <pc:docMk/>
            <pc:sldMk cId="3922623216" sldId="264"/>
            <ac:spMk id="3" creationId="{00000000-0000-0000-0000-000000000000}"/>
          </ac:spMkLst>
        </pc:spChg>
        <pc:spChg chg="mod">
          <ac:chgData name="Debby Bloom" userId="3c20e66feaa40cbb" providerId="LiveId" clId="{C89AD1B1-6FBE-4BF6-9902-C77787661ED4}" dt="2025-05-09T02:26:06.501" v="12" actId="14100"/>
          <ac:spMkLst>
            <pc:docMk/>
            <pc:sldMk cId="3922623216" sldId="264"/>
            <ac:spMk id="5" creationId="{221BEB30-A081-4A58-A5E3-E8EEF034F711}"/>
          </ac:spMkLst>
        </pc:spChg>
      </pc:sldChg>
      <pc:sldChg chg="modSp">
        <pc:chgData name="Debby Bloom" userId="3c20e66feaa40cbb" providerId="LiveId" clId="{C89AD1B1-6FBE-4BF6-9902-C77787661ED4}" dt="2025-05-09T02:26:11.754" v="13" actId="14100"/>
        <pc:sldMkLst>
          <pc:docMk/>
          <pc:sldMk cId="148465137" sldId="265"/>
        </pc:sldMkLst>
        <pc:spChg chg="mod">
          <ac:chgData name="Debby Bloom" userId="3c20e66feaa40cbb" providerId="LiveId" clId="{C89AD1B1-6FBE-4BF6-9902-C77787661ED4}" dt="2025-05-09T02:26:11.754" v="13" actId="14100"/>
          <ac:spMkLst>
            <pc:docMk/>
            <pc:sldMk cId="148465137" sldId="265"/>
            <ac:spMk id="5" creationId="{79690157-D7FD-4C8A-BF0E-C309A8682DBA}"/>
          </ac:spMkLst>
        </pc:spChg>
      </pc:sldChg>
      <pc:sldChg chg="modSp mod">
        <pc:chgData name="Debby Bloom" userId="3c20e66feaa40cbb" providerId="LiveId" clId="{C89AD1B1-6FBE-4BF6-9902-C77787661ED4}" dt="2025-05-09T02:28:57.941" v="42" actId="33524"/>
        <pc:sldMkLst>
          <pc:docMk/>
          <pc:sldMk cId="703740704" sldId="266"/>
        </pc:sldMkLst>
        <pc:spChg chg="mod">
          <ac:chgData name="Debby Bloom" userId="3c20e66feaa40cbb" providerId="LiveId" clId="{C89AD1B1-6FBE-4BF6-9902-C77787661ED4}" dt="2025-05-09T02:28:57.941" v="42" actId="33524"/>
          <ac:spMkLst>
            <pc:docMk/>
            <pc:sldMk cId="703740704" sldId="266"/>
            <ac:spMk id="3" creationId="{00000000-0000-0000-0000-000000000000}"/>
          </ac:spMkLst>
        </pc:spChg>
        <pc:spChg chg="mod">
          <ac:chgData name="Debby Bloom" userId="3c20e66feaa40cbb" providerId="LiveId" clId="{C89AD1B1-6FBE-4BF6-9902-C77787661ED4}" dt="2025-05-09T02:26:18.152" v="14" actId="14100"/>
          <ac:spMkLst>
            <pc:docMk/>
            <pc:sldMk cId="703740704" sldId="266"/>
            <ac:spMk id="5" creationId="{C1525B63-1AFF-49DC-985B-761E8910A4FE}"/>
          </ac:spMkLst>
        </pc:spChg>
      </pc:sldChg>
      <pc:sldChg chg="modSp mod">
        <pc:chgData name="Debby Bloom" userId="3c20e66feaa40cbb" providerId="LiveId" clId="{C89AD1B1-6FBE-4BF6-9902-C77787661ED4}" dt="2025-05-09T02:26:56.655" v="36" actId="14100"/>
        <pc:sldMkLst>
          <pc:docMk/>
          <pc:sldMk cId="2680982021" sldId="267"/>
        </pc:sldMkLst>
        <pc:spChg chg="mod">
          <ac:chgData name="Debby Bloom" userId="3c20e66feaa40cbb" providerId="LiveId" clId="{C89AD1B1-6FBE-4BF6-9902-C77787661ED4}" dt="2025-05-09T02:26:56.655" v="36" actId="14100"/>
          <ac:spMkLst>
            <pc:docMk/>
            <pc:sldMk cId="2680982021" sldId="267"/>
            <ac:spMk id="3" creationId="{00000000-0000-0000-0000-000000000000}"/>
          </ac:spMkLst>
        </pc:spChg>
        <pc:spChg chg="mod">
          <ac:chgData name="Debby Bloom" userId="3c20e66feaa40cbb" providerId="LiveId" clId="{C89AD1B1-6FBE-4BF6-9902-C77787661ED4}" dt="2025-05-09T02:26:30.441" v="16" actId="14100"/>
          <ac:spMkLst>
            <pc:docMk/>
            <pc:sldMk cId="2680982021" sldId="267"/>
            <ac:spMk id="5" creationId="{D22135E3-7FFD-4F91-9CA8-6684AB116CF1}"/>
          </ac:spMkLst>
        </pc:spChg>
      </pc:sldChg>
      <pc:sldChg chg="modSp">
        <pc:chgData name="Debby Bloom" userId="3c20e66feaa40cbb" providerId="LiveId" clId="{C89AD1B1-6FBE-4BF6-9902-C77787661ED4}" dt="2025-05-10T22:04:45.365" v="228" actId="14100"/>
        <pc:sldMkLst>
          <pc:docMk/>
          <pc:sldMk cId="2000263032" sldId="268"/>
        </pc:sldMkLst>
        <pc:spChg chg="mod">
          <ac:chgData name="Debby Bloom" userId="3c20e66feaa40cbb" providerId="LiveId" clId="{C89AD1B1-6FBE-4BF6-9902-C77787661ED4}" dt="2025-05-10T22:04:45.365" v="228" actId="14100"/>
          <ac:spMkLst>
            <pc:docMk/>
            <pc:sldMk cId="2000263032" sldId="268"/>
            <ac:spMk id="5" creationId="{00BE1759-4229-46B9-9E0C-088097E59BE7}"/>
          </ac:spMkLst>
        </pc:spChg>
      </pc:sldChg>
      <pc:sldChg chg="modSp">
        <pc:chgData name="Debby Bloom" userId="3c20e66feaa40cbb" providerId="LiveId" clId="{C89AD1B1-6FBE-4BF6-9902-C77787661ED4}" dt="2025-05-10T22:04:39.533" v="227" actId="14100"/>
        <pc:sldMkLst>
          <pc:docMk/>
          <pc:sldMk cId="1219553698" sldId="269"/>
        </pc:sldMkLst>
        <pc:spChg chg="mod">
          <ac:chgData name="Debby Bloom" userId="3c20e66feaa40cbb" providerId="LiveId" clId="{C89AD1B1-6FBE-4BF6-9902-C77787661ED4}" dt="2025-05-10T22:04:39.533" v="227" actId="14100"/>
          <ac:spMkLst>
            <pc:docMk/>
            <pc:sldMk cId="1219553698" sldId="269"/>
            <ac:spMk id="5" creationId="{BD9A8887-F880-406D-B1ED-3D3C37CB8E59}"/>
          </ac:spMkLst>
        </pc:spChg>
      </pc:sldChg>
      <pc:sldChg chg="modSp">
        <pc:chgData name="Debby Bloom" userId="3c20e66feaa40cbb" providerId="LiveId" clId="{C89AD1B1-6FBE-4BF6-9902-C77787661ED4}" dt="2025-05-10T22:04:33.762" v="226" actId="14100"/>
        <pc:sldMkLst>
          <pc:docMk/>
          <pc:sldMk cId="3031916864" sldId="270"/>
        </pc:sldMkLst>
        <pc:spChg chg="mod">
          <ac:chgData name="Debby Bloom" userId="3c20e66feaa40cbb" providerId="LiveId" clId="{C89AD1B1-6FBE-4BF6-9902-C77787661ED4}" dt="2025-05-10T22:04:33.762" v="226" actId="14100"/>
          <ac:spMkLst>
            <pc:docMk/>
            <pc:sldMk cId="3031916864" sldId="270"/>
            <ac:spMk id="5" creationId="{352F3F5D-1804-464F-9DA6-57EA0098D5C2}"/>
          </ac:spMkLst>
        </pc:spChg>
      </pc:sldChg>
      <pc:sldChg chg="modSp mod">
        <pc:chgData name="Debby Bloom" userId="3c20e66feaa40cbb" providerId="LiveId" clId="{C89AD1B1-6FBE-4BF6-9902-C77787661ED4}" dt="2025-05-10T22:01:47.983" v="171" actId="20577"/>
        <pc:sldMkLst>
          <pc:docMk/>
          <pc:sldMk cId="1162223019" sldId="271"/>
        </pc:sldMkLst>
        <pc:spChg chg="mod">
          <ac:chgData name="Debby Bloom" userId="3c20e66feaa40cbb" providerId="LiveId" clId="{C89AD1B1-6FBE-4BF6-9902-C77787661ED4}" dt="2025-05-10T22:01:47.983" v="171" actId="20577"/>
          <ac:spMkLst>
            <pc:docMk/>
            <pc:sldMk cId="1162223019" sldId="271"/>
            <ac:spMk id="3" creationId="{00000000-0000-0000-0000-000000000000}"/>
          </ac:spMkLst>
        </pc:spChg>
        <pc:spChg chg="mod">
          <ac:chgData name="Debby Bloom" userId="3c20e66feaa40cbb" providerId="LiveId" clId="{C89AD1B1-6FBE-4BF6-9902-C77787661ED4}" dt="2025-05-09T02:24:32.092" v="0" actId="14100"/>
          <ac:spMkLst>
            <pc:docMk/>
            <pc:sldMk cId="1162223019" sldId="271"/>
            <ac:spMk id="5" creationId="{E96853D9-52A7-467F-8E60-99430DB9335E}"/>
          </ac:spMkLst>
        </pc:spChg>
      </pc:sldChg>
      <pc:sldChg chg="del">
        <pc:chgData name="Debby Bloom" userId="3c20e66feaa40cbb" providerId="LiveId" clId="{C89AD1B1-6FBE-4BF6-9902-C77787661ED4}" dt="2025-05-10T22:02:51.604" v="197" actId="47"/>
        <pc:sldMkLst>
          <pc:docMk/>
          <pc:sldMk cId="2359568868" sldId="272"/>
        </pc:sldMkLst>
      </pc:sldChg>
      <pc:sldChg chg="del">
        <pc:chgData name="Debby Bloom" userId="3c20e66feaa40cbb" providerId="LiveId" clId="{C89AD1B1-6FBE-4BF6-9902-C77787661ED4}" dt="2025-05-10T22:02:58.230" v="198" actId="47"/>
        <pc:sldMkLst>
          <pc:docMk/>
          <pc:sldMk cId="1851327422" sldId="273"/>
        </pc:sldMkLst>
      </pc:sldChg>
      <pc:sldChg chg="modSp mod">
        <pc:chgData name="Debby Bloom" userId="3c20e66feaa40cbb" providerId="LiveId" clId="{C89AD1B1-6FBE-4BF6-9902-C77787661ED4}" dt="2025-05-10T22:04:21.555" v="224" actId="14100"/>
        <pc:sldMkLst>
          <pc:docMk/>
          <pc:sldMk cId="1350134836" sldId="274"/>
        </pc:sldMkLst>
        <pc:spChg chg="mod">
          <ac:chgData name="Debby Bloom" userId="3c20e66feaa40cbb" providerId="LiveId" clId="{C89AD1B1-6FBE-4BF6-9902-C77787661ED4}" dt="2025-05-10T22:04:03.742" v="222" actId="20577"/>
          <ac:spMkLst>
            <pc:docMk/>
            <pc:sldMk cId="1350134836" sldId="274"/>
            <ac:spMk id="3" creationId="{00000000-0000-0000-0000-000000000000}"/>
          </ac:spMkLst>
        </pc:spChg>
        <pc:spChg chg="mod">
          <ac:chgData name="Debby Bloom" userId="3c20e66feaa40cbb" providerId="LiveId" clId="{C89AD1B1-6FBE-4BF6-9902-C77787661ED4}" dt="2025-05-10T22:04:21.555" v="224" actId="14100"/>
          <ac:spMkLst>
            <pc:docMk/>
            <pc:sldMk cId="1350134836" sldId="274"/>
            <ac:spMk id="4" creationId="{4FE44BBD-C69C-4D1A-84A1-B3F3EB5435C8}"/>
          </ac:spMkLst>
        </pc:spChg>
      </pc:sldChg>
      <pc:sldChg chg="modSp">
        <pc:chgData name="Debby Bloom" userId="3c20e66feaa40cbb" providerId="LiveId" clId="{C89AD1B1-6FBE-4BF6-9902-C77787661ED4}" dt="2025-05-10T22:04:29.254" v="225" actId="14100"/>
        <pc:sldMkLst>
          <pc:docMk/>
          <pc:sldMk cId="1828960676" sldId="275"/>
        </pc:sldMkLst>
        <pc:spChg chg="mod">
          <ac:chgData name="Debby Bloom" userId="3c20e66feaa40cbb" providerId="LiveId" clId="{C89AD1B1-6FBE-4BF6-9902-C77787661ED4}" dt="2025-05-10T22:04:29.254" v="225" actId="14100"/>
          <ac:spMkLst>
            <pc:docMk/>
            <pc:sldMk cId="1828960676" sldId="275"/>
            <ac:spMk id="4" creationId="{1F73C37F-0855-48D6-85B7-C14224EF1C98}"/>
          </ac:spMkLst>
        </pc:spChg>
      </pc:sldChg>
      <pc:sldChg chg="modSp del">
        <pc:chgData name="Debby Bloom" userId="3c20e66feaa40cbb" providerId="LiveId" clId="{C89AD1B1-6FBE-4BF6-9902-C77787661ED4}" dt="2025-05-09T02:27:53.739" v="37" actId="47"/>
        <pc:sldMkLst>
          <pc:docMk/>
          <pc:sldMk cId="3030482759" sldId="276"/>
        </pc:sldMkLst>
        <pc:spChg chg="mod">
          <ac:chgData name="Debby Bloom" userId="3c20e66feaa40cbb" providerId="LiveId" clId="{C89AD1B1-6FBE-4BF6-9902-C77787661ED4}" dt="2025-05-09T02:25:49.981" v="9" actId="14100"/>
          <ac:spMkLst>
            <pc:docMk/>
            <pc:sldMk cId="3030482759" sldId="276"/>
            <ac:spMk id="4" creationId="{BE74421E-98D5-41E1-8C64-AECA24B32810}"/>
          </ac:spMkLst>
        </pc:spChg>
      </pc:sldChg>
      <pc:sldChg chg="modSp add del">
        <pc:chgData name="Debby Bloom" userId="3c20e66feaa40cbb" providerId="LiveId" clId="{C89AD1B1-6FBE-4BF6-9902-C77787661ED4}" dt="2025-05-09T02:28:18.416" v="40" actId="47"/>
        <pc:sldMkLst>
          <pc:docMk/>
          <pc:sldMk cId="491721294" sldId="277"/>
        </pc:sldMkLst>
        <pc:spChg chg="mod">
          <ac:chgData name="Debby Bloom" userId="3c20e66feaa40cbb" providerId="LiveId" clId="{C89AD1B1-6FBE-4BF6-9902-C77787661ED4}" dt="2025-05-09T02:25:54.906" v="10" actId="14100"/>
          <ac:spMkLst>
            <pc:docMk/>
            <pc:sldMk cId="491721294" sldId="277"/>
            <ac:spMk id="4" creationId="{E66ABBED-0A55-44A8-BD08-39CE117D30DA}"/>
          </ac:spMkLst>
        </pc:spChg>
      </pc:sldChg>
      <pc:sldChg chg="modSp">
        <pc:chgData name="Debby Bloom" userId="3c20e66feaa40cbb" providerId="LiveId" clId="{C89AD1B1-6FBE-4BF6-9902-C77787661ED4}" dt="2025-05-09T02:25:27.481" v="5" actId="14100"/>
        <pc:sldMkLst>
          <pc:docMk/>
          <pc:sldMk cId="507116396" sldId="278"/>
        </pc:sldMkLst>
        <pc:spChg chg="mod">
          <ac:chgData name="Debby Bloom" userId="3c20e66feaa40cbb" providerId="LiveId" clId="{C89AD1B1-6FBE-4BF6-9902-C77787661ED4}" dt="2025-05-09T02:25:27.481" v="5" actId="14100"/>
          <ac:spMkLst>
            <pc:docMk/>
            <pc:sldMk cId="507116396" sldId="278"/>
            <ac:spMk id="4" creationId="{FE19D752-53EA-45C2-B136-74B2B0926620}"/>
          </ac:spMkLst>
        </pc:spChg>
      </pc:sldChg>
      <pc:sldChg chg="modSp">
        <pc:chgData name="Debby Bloom" userId="3c20e66feaa40cbb" providerId="LiveId" clId="{C89AD1B1-6FBE-4BF6-9902-C77787661ED4}" dt="2025-05-09T02:25:13.592" v="3" actId="14100"/>
        <pc:sldMkLst>
          <pc:docMk/>
          <pc:sldMk cId="2077021146" sldId="279"/>
        </pc:sldMkLst>
        <pc:spChg chg="mod">
          <ac:chgData name="Debby Bloom" userId="3c20e66feaa40cbb" providerId="LiveId" clId="{C89AD1B1-6FBE-4BF6-9902-C77787661ED4}" dt="2025-05-09T02:25:13.592" v="3" actId="14100"/>
          <ac:spMkLst>
            <pc:docMk/>
            <pc:sldMk cId="2077021146" sldId="279"/>
            <ac:spMk id="4" creationId="{3F0B74CC-C003-473F-AA24-8C56AAF12E39}"/>
          </ac:spMkLst>
        </pc:spChg>
      </pc:sldChg>
      <pc:sldChg chg="modSp del">
        <pc:chgData name="Debby Bloom" userId="3c20e66feaa40cbb" providerId="LiveId" clId="{C89AD1B1-6FBE-4BF6-9902-C77787661ED4}" dt="2025-05-09T02:28:30.784" v="41" actId="47"/>
        <pc:sldMkLst>
          <pc:docMk/>
          <pc:sldMk cId="225632004" sldId="280"/>
        </pc:sldMkLst>
        <pc:spChg chg="mod">
          <ac:chgData name="Debby Bloom" userId="3c20e66feaa40cbb" providerId="LiveId" clId="{C89AD1B1-6FBE-4BF6-9902-C77787661ED4}" dt="2025-05-09T02:26:00.312" v="11" actId="14100"/>
          <ac:spMkLst>
            <pc:docMk/>
            <pc:sldMk cId="225632004" sldId="280"/>
            <ac:spMk id="4" creationId="{E2292927-5E43-4AC1-B579-B17253ACFA43}"/>
          </ac:spMkLst>
        </pc:spChg>
      </pc:sldChg>
      <pc:sldChg chg="modSp">
        <pc:chgData name="Debby Bloom" userId="3c20e66feaa40cbb" providerId="LiveId" clId="{C89AD1B1-6FBE-4BF6-9902-C77787661ED4}" dt="2025-05-09T02:26:22.924" v="15" actId="14100"/>
        <pc:sldMkLst>
          <pc:docMk/>
          <pc:sldMk cId="1822073026" sldId="281"/>
        </pc:sldMkLst>
        <pc:spChg chg="mod">
          <ac:chgData name="Debby Bloom" userId="3c20e66feaa40cbb" providerId="LiveId" clId="{C89AD1B1-6FBE-4BF6-9902-C77787661ED4}" dt="2025-05-09T02:26:22.924" v="15" actId="14100"/>
          <ac:spMkLst>
            <pc:docMk/>
            <pc:sldMk cId="1822073026" sldId="281"/>
            <ac:spMk id="4" creationId="{85BF3FAB-091E-428F-B467-C00C2CB180D5}"/>
          </ac:spMkLst>
        </pc:spChg>
      </pc:sldChg>
      <pc:sldChg chg="modSp">
        <pc:chgData name="Debby Bloom" userId="3c20e66feaa40cbb" providerId="LiveId" clId="{C89AD1B1-6FBE-4BF6-9902-C77787661ED4}" dt="2025-05-10T22:04:51.154" v="229" actId="14100"/>
        <pc:sldMkLst>
          <pc:docMk/>
          <pc:sldMk cId="2860466029" sldId="282"/>
        </pc:sldMkLst>
        <pc:spChg chg="mod">
          <ac:chgData name="Debby Bloom" userId="3c20e66feaa40cbb" providerId="LiveId" clId="{C89AD1B1-6FBE-4BF6-9902-C77787661ED4}" dt="2025-05-10T22:04:51.154" v="229" actId="14100"/>
          <ac:spMkLst>
            <pc:docMk/>
            <pc:sldMk cId="2860466029" sldId="282"/>
            <ac:spMk id="4" creationId="{6B25197B-201B-4193-A4EC-8F5D53ADA47E}"/>
          </ac:spMkLst>
        </pc:spChg>
      </pc:sldChg>
      <pc:sldChg chg="addSp modSp mod">
        <pc:chgData name="Debby Bloom" userId="3c20e66feaa40cbb" providerId="LiveId" clId="{C89AD1B1-6FBE-4BF6-9902-C77787661ED4}" dt="2025-05-10T22:04:15.398" v="223" actId="14100"/>
        <pc:sldMkLst>
          <pc:docMk/>
          <pc:sldMk cId="2163024357" sldId="283"/>
        </pc:sldMkLst>
        <pc:spChg chg="mod">
          <ac:chgData name="Debby Bloom" userId="3c20e66feaa40cbb" providerId="LiveId" clId="{C89AD1B1-6FBE-4BF6-9902-C77787661ED4}" dt="2025-05-10T22:02:14.998" v="192" actId="20577"/>
          <ac:spMkLst>
            <pc:docMk/>
            <pc:sldMk cId="2163024357" sldId="283"/>
            <ac:spMk id="3" creationId="{026B0469-3D3F-45E1-A257-F279BF986AFB}"/>
          </ac:spMkLst>
        </pc:spChg>
        <pc:spChg chg="mod">
          <ac:chgData name="Debby Bloom" userId="3c20e66feaa40cbb" providerId="LiveId" clId="{C89AD1B1-6FBE-4BF6-9902-C77787661ED4}" dt="2025-05-10T22:04:15.398" v="223" actId="14100"/>
          <ac:spMkLst>
            <pc:docMk/>
            <pc:sldMk cId="2163024357" sldId="283"/>
            <ac:spMk id="4" creationId="{ECB7D9C0-1BDD-44CB-97BE-32FFDF41A856}"/>
          </ac:spMkLst>
        </pc:spChg>
        <pc:picChg chg="add mod">
          <ac:chgData name="Debby Bloom" userId="3c20e66feaa40cbb" providerId="LiveId" clId="{C89AD1B1-6FBE-4BF6-9902-C77787661ED4}" dt="2025-05-10T22:02:42.868" v="196" actId="1076"/>
          <ac:picMkLst>
            <pc:docMk/>
            <pc:sldMk cId="2163024357" sldId="283"/>
            <ac:picMk id="5" creationId="{1D33864F-79C7-B35B-05D4-10C0B91772E1}"/>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8B6A65D-E003-47B5-9731-C9BD9F3861F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E571D57-8292-471F-80EC-2B1EB7D5FA0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656E963-1A7F-40C3-AA8D-3EDA5D0108A4}" type="datetimeFigureOut">
              <a:rPr lang="en-US" smtClean="0"/>
              <a:t>5/10/2025</a:t>
            </a:fld>
            <a:endParaRPr lang="en-US"/>
          </a:p>
        </p:txBody>
      </p:sp>
      <p:sp>
        <p:nvSpPr>
          <p:cNvPr id="4" name="Footer Placeholder 3">
            <a:extLst>
              <a:ext uri="{FF2B5EF4-FFF2-40B4-BE49-F238E27FC236}">
                <a16:creationId xmlns:a16="http://schemas.microsoft.com/office/drawing/2014/main" id="{D6D927E6-C570-41C6-A66A-90B62E5DCC2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5219ABB-5E22-4019-82C0-F849C78FA09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EF64131-D5A0-4BA4-942E-5401726BF990}" type="slidenum">
              <a:rPr lang="en-US" smtClean="0"/>
              <a:t>‹#›</a:t>
            </a:fld>
            <a:endParaRPr lang="en-US"/>
          </a:p>
        </p:txBody>
      </p:sp>
    </p:spTree>
    <p:extLst>
      <p:ext uri="{BB962C8B-B14F-4D97-AF65-F5344CB8AC3E}">
        <p14:creationId xmlns:p14="http://schemas.microsoft.com/office/powerpoint/2010/main" val="15312485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53F963-B01D-4B44-AD69-2A652F5B4A61}" type="datetimeFigureOut">
              <a:rPr lang="en-US" smtClean="0"/>
              <a:t>5/10/2025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9DCC72-7AEC-49E5-A8C9-8B8EE979CC59}" type="slidenum">
              <a:rPr lang="en-US" smtClean="0"/>
              <a:t>‹#›</a:t>
            </a:fld>
            <a:endParaRPr lang="en-US"/>
          </a:p>
        </p:txBody>
      </p:sp>
    </p:spTree>
    <p:extLst>
      <p:ext uri="{BB962C8B-B14F-4D97-AF65-F5344CB8AC3E}">
        <p14:creationId xmlns:p14="http://schemas.microsoft.com/office/powerpoint/2010/main" val="1470563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lvl1pPr>
              <a:defRPr/>
            </a:lvl1pPr>
          </a:lstStyle>
          <a:p>
            <a:r>
              <a:rPr lang="en-US" altLang="en-US"/>
              <a:t>TACTYC Annual Conference 2025                    Debby Bloom, CMA, CFM, CSCA</a:t>
            </a:r>
            <a:endParaRPr lang="es-ES" altLang="en-US"/>
          </a:p>
        </p:txBody>
      </p:sp>
      <p:sp>
        <p:nvSpPr>
          <p:cNvPr id="6" name="Slide Number Placeholder 5"/>
          <p:cNvSpPr>
            <a:spLocks noGrp="1"/>
          </p:cNvSpPr>
          <p:nvPr>
            <p:ph type="sldNum" sz="quarter" idx="12"/>
          </p:nvPr>
        </p:nvSpPr>
        <p:spPr/>
        <p:txBody>
          <a:bodyPr/>
          <a:lstStyle>
            <a:lvl1pPr>
              <a:defRPr/>
            </a:lvl1pPr>
          </a:lstStyle>
          <a:p>
            <a:fld id="{B7582C95-83EC-4DFA-86CC-618C8748ECF9}" type="slidenum">
              <a:rPr lang="es-ES" altLang="en-US"/>
              <a:pPr/>
              <a:t>‹#›</a:t>
            </a:fld>
            <a:endParaRPr lang="es-ES" altLang="en-US"/>
          </a:p>
        </p:txBody>
      </p:sp>
    </p:spTree>
    <p:extLst>
      <p:ext uri="{BB962C8B-B14F-4D97-AF65-F5344CB8AC3E}">
        <p14:creationId xmlns:p14="http://schemas.microsoft.com/office/powerpoint/2010/main" val="1222952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endParaRPr lang="es-ES" altLang="en-US"/>
          </a:p>
        </p:txBody>
      </p:sp>
      <p:sp>
        <p:nvSpPr>
          <p:cNvPr id="5" name="Footer Placeholder 4"/>
          <p:cNvSpPr>
            <a:spLocks noGrp="1"/>
          </p:cNvSpPr>
          <p:nvPr>
            <p:ph type="ftr" sz="quarter" idx="11"/>
          </p:nvPr>
        </p:nvSpPr>
        <p:spPr/>
        <p:txBody>
          <a:bodyPr/>
          <a:lstStyle>
            <a:lvl1pPr>
              <a:defRPr/>
            </a:lvl1pPr>
          </a:lstStyle>
          <a:p>
            <a:r>
              <a:rPr lang="en-US" altLang="en-US"/>
              <a:t>TACTYC Annual Conference 2025                    Debby Bloom, CMA, CFM, CSCA</a:t>
            </a:r>
            <a:endParaRPr lang="es-ES" altLang="en-US"/>
          </a:p>
        </p:txBody>
      </p:sp>
      <p:sp>
        <p:nvSpPr>
          <p:cNvPr id="6" name="Slide Number Placeholder 5"/>
          <p:cNvSpPr>
            <a:spLocks noGrp="1"/>
          </p:cNvSpPr>
          <p:nvPr>
            <p:ph type="sldNum" sz="quarter" idx="12"/>
          </p:nvPr>
        </p:nvSpPr>
        <p:spPr/>
        <p:txBody>
          <a:bodyPr/>
          <a:lstStyle>
            <a:lvl1pPr>
              <a:defRPr/>
            </a:lvl1pPr>
          </a:lstStyle>
          <a:p>
            <a:fld id="{B5FD330E-5A59-4978-BC3D-5FFEC2913DC9}" type="slidenum">
              <a:rPr lang="es-ES" altLang="en-US"/>
              <a:pPr/>
              <a:t>‹#›</a:t>
            </a:fld>
            <a:endParaRPr lang="es-ES" altLang="en-US"/>
          </a:p>
        </p:txBody>
      </p:sp>
    </p:spTree>
    <p:extLst>
      <p:ext uri="{BB962C8B-B14F-4D97-AF65-F5344CB8AC3E}">
        <p14:creationId xmlns:p14="http://schemas.microsoft.com/office/powerpoint/2010/main" val="240209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245225"/>
            <a:ext cx="2133600" cy="476250"/>
          </a:xfrm>
          <a:prstGeom prst="rect">
            <a:avLst/>
          </a:prstGeom>
        </p:spPr>
        <p:txBody>
          <a:bodyPr/>
          <a:lstStyle>
            <a:lvl1pPr>
              <a:defRPr/>
            </a:lvl1pPr>
          </a:lstStyle>
          <a:p>
            <a:endParaRPr lang="es-ES" altLang="en-US"/>
          </a:p>
        </p:txBody>
      </p:sp>
      <p:sp>
        <p:nvSpPr>
          <p:cNvPr id="5" name="Footer Placeholder 4"/>
          <p:cNvSpPr>
            <a:spLocks noGrp="1"/>
          </p:cNvSpPr>
          <p:nvPr>
            <p:ph type="ftr" sz="quarter" idx="11"/>
          </p:nvPr>
        </p:nvSpPr>
        <p:spPr/>
        <p:txBody>
          <a:bodyPr/>
          <a:lstStyle>
            <a:lvl1pPr>
              <a:defRPr/>
            </a:lvl1pPr>
          </a:lstStyle>
          <a:p>
            <a:r>
              <a:rPr lang="en-US" altLang="en-US"/>
              <a:t>TACTYC Annual Conference 2025                    Debby Bloom, CMA, CFM, CSCA</a:t>
            </a:r>
            <a:endParaRPr lang="es-ES" altLang="en-US"/>
          </a:p>
        </p:txBody>
      </p:sp>
      <p:sp>
        <p:nvSpPr>
          <p:cNvPr id="6" name="Slide Number Placeholder 5"/>
          <p:cNvSpPr>
            <a:spLocks noGrp="1"/>
          </p:cNvSpPr>
          <p:nvPr>
            <p:ph type="sldNum" sz="quarter" idx="12"/>
          </p:nvPr>
        </p:nvSpPr>
        <p:spPr/>
        <p:txBody>
          <a:bodyPr/>
          <a:lstStyle>
            <a:lvl1pPr>
              <a:defRPr/>
            </a:lvl1pPr>
          </a:lstStyle>
          <a:p>
            <a:fld id="{C0D3DAF2-98D8-478E-9126-F515BA634CF3}" type="slidenum">
              <a:rPr lang="es-ES" altLang="en-US"/>
              <a:pPr/>
              <a:t>‹#›</a:t>
            </a:fld>
            <a:endParaRPr lang="es-ES" altLang="en-US"/>
          </a:p>
        </p:txBody>
      </p:sp>
    </p:spTree>
    <p:extLst>
      <p:ext uri="{BB962C8B-B14F-4D97-AF65-F5344CB8AC3E}">
        <p14:creationId xmlns:p14="http://schemas.microsoft.com/office/powerpoint/2010/main" val="588866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chemeClr val="bg1"/>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lvl1pPr>
              <a:defRPr/>
            </a:lvl1pPr>
          </a:lstStyle>
          <a:p>
            <a:r>
              <a:rPr lang="en-US" altLang="en-US"/>
              <a:t>TACTYC Annual Conference 2025                    Debby Bloom, CMA, CFM, CSCA</a:t>
            </a:r>
            <a:endParaRPr lang="es-ES" altLang="en-US"/>
          </a:p>
        </p:txBody>
      </p:sp>
      <p:sp>
        <p:nvSpPr>
          <p:cNvPr id="6" name="Slide Number Placeholder 5"/>
          <p:cNvSpPr>
            <a:spLocks noGrp="1"/>
          </p:cNvSpPr>
          <p:nvPr>
            <p:ph type="sldNum" sz="quarter" idx="12"/>
          </p:nvPr>
        </p:nvSpPr>
        <p:spPr/>
        <p:txBody>
          <a:bodyPr/>
          <a:lstStyle>
            <a:lvl1pPr>
              <a:defRPr/>
            </a:lvl1pPr>
          </a:lstStyle>
          <a:p>
            <a:fld id="{C2C1A62F-FAB4-4D36-B335-310A41221DF4}" type="slidenum">
              <a:rPr lang="es-ES" altLang="en-US"/>
              <a:pPr/>
              <a:t>‹#›</a:t>
            </a:fld>
            <a:endParaRPr lang="es-ES" altLang="en-US"/>
          </a:p>
        </p:txBody>
      </p:sp>
    </p:spTree>
    <p:extLst>
      <p:ext uri="{BB962C8B-B14F-4D97-AF65-F5344CB8AC3E}">
        <p14:creationId xmlns:p14="http://schemas.microsoft.com/office/powerpoint/2010/main" val="129297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5" name="Footer Placeholder 4"/>
          <p:cNvSpPr>
            <a:spLocks noGrp="1"/>
          </p:cNvSpPr>
          <p:nvPr>
            <p:ph type="ftr" sz="quarter" idx="11"/>
          </p:nvPr>
        </p:nvSpPr>
        <p:spPr>
          <a:xfrm>
            <a:off x="1115616" y="6245225"/>
            <a:ext cx="4904184" cy="476250"/>
          </a:xfrm>
        </p:spPr>
        <p:txBody>
          <a:bodyPr/>
          <a:lstStyle>
            <a:lvl1pPr>
              <a:defRPr/>
            </a:lvl1pPr>
          </a:lstStyle>
          <a:p>
            <a:r>
              <a:rPr lang="en-US" altLang="en-US"/>
              <a:t>TACTYC Annual Conference 2025                    Debby Bloom, CMA, CFM, CSCA</a:t>
            </a:r>
            <a:endParaRPr lang="es-ES" altLang="en-US" dirty="0"/>
          </a:p>
        </p:txBody>
      </p:sp>
      <p:sp>
        <p:nvSpPr>
          <p:cNvPr id="6" name="Slide Number Placeholder 5"/>
          <p:cNvSpPr>
            <a:spLocks noGrp="1"/>
          </p:cNvSpPr>
          <p:nvPr>
            <p:ph type="sldNum" sz="quarter" idx="12"/>
          </p:nvPr>
        </p:nvSpPr>
        <p:spPr/>
        <p:txBody>
          <a:bodyPr/>
          <a:lstStyle>
            <a:lvl1pPr>
              <a:defRPr/>
            </a:lvl1pPr>
          </a:lstStyle>
          <a:p>
            <a:fld id="{C99BC7A5-FA98-44BF-B50D-3CE2B9FF5BB7}" type="slidenum">
              <a:rPr lang="es-ES" altLang="en-US"/>
              <a:pPr/>
              <a:t>‹#›</a:t>
            </a:fld>
            <a:endParaRPr lang="es-ES" altLang="en-US"/>
          </a:p>
        </p:txBody>
      </p:sp>
    </p:spTree>
    <p:extLst>
      <p:ext uri="{BB962C8B-B14F-4D97-AF65-F5344CB8AC3E}">
        <p14:creationId xmlns:p14="http://schemas.microsoft.com/office/powerpoint/2010/main" val="2579799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endParaRPr lang="es-ES" altLang="en-US"/>
          </a:p>
        </p:txBody>
      </p:sp>
      <p:sp>
        <p:nvSpPr>
          <p:cNvPr id="6" name="Footer Placeholder 5"/>
          <p:cNvSpPr>
            <a:spLocks noGrp="1"/>
          </p:cNvSpPr>
          <p:nvPr>
            <p:ph type="ftr" sz="quarter" idx="11"/>
          </p:nvPr>
        </p:nvSpPr>
        <p:spPr/>
        <p:txBody>
          <a:bodyPr/>
          <a:lstStyle>
            <a:lvl1pPr>
              <a:defRPr/>
            </a:lvl1pPr>
          </a:lstStyle>
          <a:p>
            <a:r>
              <a:rPr lang="en-US" altLang="en-US"/>
              <a:t>TACTYC Annual Conference 2025                    Debby Bloom, CMA, CFM, CSCA</a:t>
            </a:r>
            <a:endParaRPr lang="es-ES" altLang="en-US"/>
          </a:p>
        </p:txBody>
      </p:sp>
      <p:sp>
        <p:nvSpPr>
          <p:cNvPr id="7" name="Slide Number Placeholder 6"/>
          <p:cNvSpPr>
            <a:spLocks noGrp="1"/>
          </p:cNvSpPr>
          <p:nvPr>
            <p:ph type="sldNum" sz="quarter" idx="12"/>
          </p:nvPr>
        </p:nvSpPr>
        <p:spPr/>
        <p:txBody>
          <a:bodyPr/>
          <a:lstStyle>
            <a:lvl1pPr>
              <a:defRPr/>
            </a:lvl1pPr>
          </a:lstStyle>
          <a:p>
            <a:fld id="{77480889-6103-4EDB-ADCB-0D1413C09D11}" type="slidenum">
              <a:rPr lang="es-ES" altLang="en-US"/>
              <a:pPr/>
              <a:t>‹#›</a:t>
            </a:fld>
            <a:endParaRPr lang="es-ES" altLang="en-US"/>
          </a:p>
        </p:txBody>
      </p:sp>
    </p:spTree>
    <p:extLst>
      <p:ext uri="{BB962C8B-B14F-4D97-AF65-F5344CB8AC3E}">
        <p14:creationId xmlns:p14="http://schemas.microsoft.com/office/powerpoint/2010/main" val="2374357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245225"/>
            <a:ext cx="2133600" cy="476250"/>
          </a:xfrm>
          <a:prstGeom prst="rect">
            <a:avLst/>
          </a:prstGeom>
        </p:spPr>
        <p:txBody>
          <a:bodyPr/>
          <a:lstStyle>
            <a:lvl1pPr>
              <a:defRPr/>
            </a:lvl1pPr>
          </a:lstStyle>
          <a:p>
            <a:endParaRPr lang="es-ES" altLang="en-US"/>
          </a:p>
        </p:txBody>
      </p:sp>
      <p:sp>
        <p:nvSpPr>
          <p:cNvPr id="8" name="Footer Placeholder 7"/>
          <p:cNvSpPr>
            <a:spLocks noGrp="1"/>
          </p:cNvSpPr>
          <p:nvPr>
            <p:ph type="ftr" sz="quarter" idx="11"/>
          </p:nvPr>
        </p:nvSpPr>
        <p:spPr/>
        <p:txBody>
          <a:bodyPr/>
          <a:lstStyle>
            <a:lvl1pPr>
              <a:defRPr/>
            </a:lvl1pPr>
          </a:lstStyle>
          <a:p>
            <a:r>
              <a:rPr lang="en-US" altLang="en-US"/>
              <a:t>TACTYC Annual Conference 2025                    Debby Bloom, CMA, CFM, CSCA</a:t>
            </a:r>
            <a:endParaRPr lang="es-ES" altLang="en-US"/>
          </a:p>
        </p:txBody>
      </p:sp>
      <p:sp>
        <p:nvSpPr>
          <p:cNvPr id="9" name="Slide Number Placeholder 8"/>
          <p:cNvSpPr>
            <a:spLocks noGrp="1"/>
          </p:cNvSpPr>
          <p:nvPr>
            <p:ph type="sldNum" sz="quarter" idx="12"/>
          </p:nvPr>
        </p:nvSpPr>
        <p:spPr/>
        <p:txBody>
          <a:bodyPr/>
          <a:lstStyle>
            <a:lvl1pPr>
              <a:defRPr/>
            </a:lvl1pPr>
          </a:lstStyle>
          <a:p>
            <a:fld id="{8D81B2FF-4A06-4F08-82FE-0E6306932A3D}" type="slidenum">
              <a:rPr lang="es-ES" altLang="en-US"/>
              <a:pPr/>
              <a:t>‹#›</a:t>
            </a:fld>
            <a:endParaRPr lang="es-ES" altLang="en-US"/>
          </a:p>
        </p:txBody>
      </p:sp>
    </p:spTree>
    <p:extLst>
      <p:ext uri="{BB962C8B-B14F-4D97-AF65-F5344CB8AC3E}">
        <p14:creationId xmlns:p14="http://schemas.microsoft.com/office/powerpoint/2010/main" val="6214791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245225"/>
            <a:ext cx="2133600" cy="476250"/>
          </a:xfrm>
          <a:prstGeom prst="rect">
            <a:avLst/>
          </a:prstGeom>
        </p:spPr>
        <p:txBody>
          <a:bodyPr/>
          <a:lstStyle>
            <a:lvl1pPr>
              <a:defRPr/>
            </a:lvl1pPr>
          </a:lstStyle>
          <a:p>
            <a:endParaRPr lang="es-ES" altLang="en-US"/>
          </a:p>
        </p:txBody>
      </p:sp>
      <p:sp>
        <p:nvSpPr>
          <p:cNvPr id="4" name="Footer Placeholder 3"/>
          <p:cNvSpPr>
            <a:spLocks noGrp="1"/>
          </p:cNvSpPr>
          <p:nvPr>
            <p:ph type="ftr" sz="quarter" idx="11"/>
          </p:nvPr>
        </p:nvSpPr>
        <p:spPr/>
        <p:txBody>
          <a:bodyPr/>
          <a:lstStyle>
            <a:lvl1pPr>
              <a:defRPr/>
            </a:lvl1pPr>
          </a:lstStyle>
          <a:p>
            <a:r>
              <a:rPr lang="en-US" altLang="en-US"/>
              <a:t>TACTYC Annual Conference 2025                    Debby Bloom, CMA, CFM, CSCA</a:t>
            </a:r>
            <a:endParaRPr lang="es-ES" altLang="en-US"/>
          </a:p>
        </p:txBody>
      </p:sp>
      <p:sp>
        <p:nvSpPr>
          <p:cNvPr id="5" name="Slide Number Placeholder 4"/>
          <p:cNvSpPr>
            <a:spLocks noGrp="1"/>
          </p:cNvSpPr>
          <p:nvPr>
            <p:ph type="sldNum" sz="quarter" idx="12"/>
          </p:nvPr>
        </p:nvSpPr>
        <p:spPr/>
        <p:txBody>
          <a:bodyPr/>
          <a:lstStyle>
            <a:lvl1pPr>
              <a:defRPr/>
            </a:lvl1pPr>
          </a:lstStyle>
          <a:p>
            <a:fld id="{0E9CDCEA-BDB1-43BC-A574-25ADBA7C9A6C}" type="slidenum">
              <a:rPr lang="es-ES" altLang="en-US"/>
              <a:pPr/>
              <a:t>‹#›</a:t>
            </a:fld>
            <a:endParaRPr lang="es-ES" altLang="en-US"/>
          </a:p>
        </p:txBody>
      </p:sp>
    </p:spTree>
    <p:extLst>
      <p:ext uri="{BB962C8B-B14F-4D97-AF65-F5344CB8AC3E}">
        <p14:creationId xmlns:p14="http://schemas.microsoft.com/office/powerpoint/2010/main" val="450550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245225"/>
            <a:ext cx="2133600" cy="476250"/>
          </a:xfrm>
          <a:prstGeom prst="rect">
            <a:avLst/>
          </a:prstGeom>
        </p:spPr>
        <p:txBody>
          <a:bodyPr/>
          <a:lstStyle>
            <a:lvl1pPr>
              <a:defRPr/>
            </a:lvl1pPr>
          </a:lstStyle>
          <a:p>
            <a:endParaRPr lang="es-ES" altLang="en-US"/>
          </a:p>
        </p:txBody>
      </p:sp>
      <p:sp>
        <p:nvSpPr>
          <p:cNvPr id="3" name="Footer Placeholder 2"/>
          <p:cNvSpPr>
            <a:spLocks noGrp="1"/>
          </p:cNvSpPr>
          <p:nvPr>
            <p:ph type="ftr" sz="quarter" idx="11"/>
          </p:nvPr>
        </p:nvSpPr>
        <p:spPr/>
        <p:txBody>
          <a:bodyPr/>
          <a:lstStyle>
            <a:lvl1pPr>
              <a:defRPr/>
            </a:lvl1pPr>
          </a:lstStyle>
          <a:p>
            <a:r>
              <a:rPr lang="en-US" altLang="en-US"/>
              <a:t>TACTYC Annual Conference 2025                    Debby Bloom, CMA, CFM, CSCA</a:t>
            </a:r>
            <a:endParaRPr lang="es-ES" altLang="en-US"/>
          </a:p>
        </p:txBody>
      </p:sp>
      <p:sp>
        <p:nvSpPr>
          <p:cNvPr id="4" name="Slide Number Placeholder 3"/>
          <p:cNvSpPr>
            <a:spLocks noGrp="1"/>
          </p:cNvSpPr>
          <p:nvPr>
            <p:ph type="sldNum" sz="quarter" idx="12"/>
          </p:nvPr>
        </p:nvSpPr>
        <p:spPr/>
        <p:txBody>
          <a:bodyPr/>
          <a:lstStyle>
            <a:lvl1pPr>
              <a:defRPr/>
            </a:lvl1pPr>
          </a:lstStyle>
          <a:p>
            <a:fld id="{B070AC39-F2D1-4C03-9B1D-D89F7D70802E}" type="slidenum">
              <a:rPr lang="es-ES" altLang="en-US"/>
              <a:pPr/>
              <a:t>‹#›</a:t>
            </a:fld>
            <a:endParaRPr lang="es-ES" altLang="en-US"/>
          </a:p>
        </p:txBody>
      </p:sp>
    </p:spTree>
    <p:extLst>
      <p:ext uri="{BB962C8B-B14F-4D97-AF65-F5344CB8AC3E}">
        <p14:creationId xmlns:p14="http://schemas.microsoft.com/office/powerpoint/2010/main" val="1726075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endParaRPr lang="es-ES" altLang="en-US"/>
          </a:p>
        </p:txBody>
      </p:sp>
      <p:sp>
        <p:nvSpPr>
          <p:cNvPr id="6" name="Footer Placeholder 5"/>
          <p:cNvSpPr>
            <a:spLocks noGrp="1"/>
          </p:cNvSpPr>
          <p:nvPr>
            <p:ph type="ftr" sz="quarter" idx="11"/>
          </p:nvPr>
        </p:nvSpPr>
        <p:spPr/>
        <p:txBody>
          <a:bodyPr/>
          <a:lstStyle>
            <a:lvl1pPr>
              <a:defRPr/>
            </a:lvl1pPr>
          </a:lstStyle>
          <a:p>
            <a:r>
              <a:rPr lang="en-US" altLang="en-US"/>
              <a:t>TACTYC Annual Conference 2025                    Debby Bloom, CMA, CFM, CSCA</a:t>
            </a:r>
            <a:endParaRPr lang="es-ES" altLang="en-US"/>
          </a:p>
        </p:txBody>
      </p:sp>
      <p:sp>
        <p:nvSpPr>
          <p:cNvPr id="7" name="Slide Number Placeholder 6"/>
          <p:cNvSpPr>
            <a:spLocks noGrp="1"/>
          </p:cNvSpPr>
          <p:nvPr>
            <p:ph type="sldNum" sz="quarter" idx="12"/>
          </p:nvPr>
        </p:nvSpPr>
        <p:spPr/>
        <p:txBody>
          <a:bodyPr/>
          <a:lstStyle>
            <a:lvl1pPr>
              <a:defRPr/>
            </a:lvl1pPr>
          </a:lstStyle>
          <a:p>
            <a:fld id="{CD06E669-A3B9-42DE-B27E-2030394F11D3}" type="slidenum">
              <a:rPr lang="es-ES" altLang="en-US"/>
              <a:pPr/>
              <a:t>‹#›</a:t>
            </a:fld>
            <a:endParaRPr lang="es-ES" altLang="en-US"/>
          </a:p>
        </p:txBody>
      </p:sp>
    </p:spTree>
    <p:extLst>
      <p:ext uri="{BB962C8B-B14F-4D97-AF65-F5344CB8AC3E}">
        <p14:creationId xmlns:p14="http://schemas.microsoft.com/office/powerpoint/2010/main" val="1801091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a:lstStyle>
            <a:lvl1pPr>
              <a:defRPr/>
            </a:lvl1pPr>
          </a:lstStyle>
          <a:p>
            <a:endParaRPr lang="es-ES" altLang="en-US"/>
          </a:p>
        </p:txBody>
      </p:sp>
      <p:sp>
        <p:nvSpPr>
          <p:cNvPr id="6" name="Footer Placeholder 5"/>
          <p:cNvSpPr>
            <a:spLocks noGrp="1"/>
          </p:cNvSpPr>
          <p:nvPr>
            <p:ph type="ftr" sz="quarter" idx="11"/>
          </p:nvPr>
        </p:nvSpPr>
        <p:spPr/>
        <p:txBody>
          <a:bodyPr/>
          <a:lstStyle>
            <a:lvl1pPr>
              <a:defRPr/>
            </a:lvl1pPr>
          </a:lstStyle>
          <a:p>
            <a:r>
              <a:rPr lang="en-US" altLang="en-US"/>
              <a:t>TACTYC Annual Conference 2025                    Debby Bloom, CMA, CFM, CSCA</a:t>
            </a:r>
            <a:endParaRPr lang="es-ES" altLang="en-US"/>
          </a:p>
        </p:txBody>
      </p:sp>
      <p:sp>
        <p:nvSpPr>
          <p:cNvPr id="7" name="Slide Number Placeholder 6"/>
          <p:cNvSpPr>
            <a:spLocks noGrp="1"/>
          </p:cNvSpPr>
          <p:nvPr>
            <p:ph type="sldNum" sz="quarter" idx="12"/>
          </p:nvPr>
        </p:nvSpPr>
        <p:spPr/>
        <p:txBody>
          <a:bodyPr/>
          <a:lstStyle>
            <a:lvl1pPr>
              <a:defRPr/>
            </a:lvl1pPr>
          </a:lstStyle>
          <a:p>
            <a:fld id="{84C09B73-2D83-4DA0-8579-25A9DAA07C06}" type="slidenum">
              <a:rPr lang="es-ES" altLang="en-US"/>
              <a:pPr/>
              <a:t>‹#›</a:t>
            </a:fld>
            <a:endParaRPr lang="es-ES" altLang="en-US"/>
          </a:p>
        </p:txBody>
      </p:sp>
    </p:spTree>
    <p:extLst>
      <p:ext uri="{BB962C8B-B14F-4D97-AF65-F5344CB8AC3E}">
        <p14:creationId xmlns:p14="http://schemas.microsoft.com/office/powerpoint/2010/main" val="3135605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dirty="0"/>
              <a:t>Click to change the title style</a:t>
            </a:r>
            <a:r>
              <a:rPr lang="es-ES" altLang="en-US" dirty="0"/>
              <a:t>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dirty="0"/>
              <a:t>Click to modify the text style of the pattern
Second level
Third level
Fourth level
Fifth level</a:t>
            </a:r>
            <a:endParaRPr lang="es-ES" altLang="en-US" dirty="0"/>
          </a:p>
        </p:txBody>
      </p:sp>
      <p:sp>
        <p:nvSpPr>
          <p:cNvPr id="1029" name="Rectangle 5"/>
          <p:cNvSpPr>
            <a:spLocks noGrp="1" noChangeArrowheads="1"/>
          </p:cNvSpPr>
          <p:nvPr>
            <p:ph type="ftr" sz="quarter" idx="3"/>
          </p:nvPr>
        </p:nvSpPr>
        <p:spPr bwMode="auto">
          <a:xfrm>
            <a:off x="1259632" y="6245225"/>
            <a:ext cx="504056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altLang="en-US"/>
              <a:t>TACTYC Annual Conference 2025                    Debby Bloom, CMA, CFM, CSCA</a:t>
            </a:r>
            <a:endParaRPr lang="es-E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9D97721-8F7A-4434-9973-29DAB92C3803}" type="slidenum">
              <a:rPr lang="es-ES" altLang="en-US"/>
              <a:pPr/>
              <a:t>‹#›</a:t>
            </a:fld>
            <a:endParaRPr lang="es-E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lang="en-US" altLang="en-US" sz="3200" kern="1200" dirty="0" smtClean="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debbybloomhill.com/" TargetMode="External"/><Relationship Id="rId2" Type="http://schemas.openxmlformats.org/officeDocument/2006/relationships/hyperlink" Target="https://debbybloomhill.com/TACTYC2025/tactyc25page.htm"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youtube.com/@debbybloom-hill3459" TargetMode="External"/><Relationship Id="rId2" Type="http://schemas.openxmlformats.org/officeDocument/2006/relationships/hyperlink" Target="mailto:dbloomhill@hot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158" name="Rectangle 110"/>
          <p:cNvSpPr>
            <a:spLocks noGrp="1" noChangeArrowheads="1"/>
          </p:cNvSpPr>
          <p:nvPr>
            <p:ph type="ctrTitle"/>
          </p:nvPr>
        </p:nvSpPr>
        <p:spPr>
          <a:xfrm>
            <a:off x="251520" y="764704"/>
            <a:ext cx="3992563" cy="2777282"/>
          </a:xfrm>
          <a:noFill/>
          <a:ln/>
        </p:spPr>
        <p:txBody>
          <a:bodyPr anchor="ctr"/>
          <a:lstStyle/>
          <a:p>
            <a:pPr algn="l"/>
            <a:r>
              <a:rPr lang="en-US" sz="3600" dirty="0">
                <a:solidFill>
                  <a:schemeClr val="bg1"/>
                </a:solidFill>
              </a:rPr>
              <a:t>Excel in the Accounting Curriculum – Where and How</a:t>
            </a:r>
            <a:endParaRPr lang="es-ES" altLang="en-US" sz="3600" b="1" dirty="0">
              <a:solidFill>
                <a:schemeClr val="bg1"/>
              </a:solidFill>
            </a:endParaRPr>
          </a:p>
        </p:txBody>
      </p:sp>
      <p:sp>
        <p:nvSpPr>
          <p:cNvPr id="2163" name="Rectangle 115"/>
          <p:cNvSpPr>
            <a:spLocks noGrp="1" noChangeArrowheads="1"/>
          </p:cNvSpPr>
          <p:nvPr>
            <p:ph type="subTitle" idx="1"/>
          </p:nvPr>
        </p:nvSpPr>
        <p:spPr>
          <a:xfrm>
            <a:off x="251520" y="5085184"/>
            <a:ext cx="3992563" cy="1368152"/>
          </a:xfrm>
        </p:spPr>
        <p:txBody>
          <a:bodyPr/>
          <a:lstStyle/>
          <a:p>
            <a:r>
              <a:rPr lang="en-US" sz="1800" dirty="0">
                <a:solidFill>
                  <a:schemeClr val="bg1"/>
                </a:solidFill>
              </a:rPr>
              <a:t>Debby Bloom, CMA, CFM, CSCA</a:t>
            </a:r>
          </a:p>
          <a:p>
            <a:r>
              <a:rPr lang="en-US" sz="1800" dirty="0">
                <a:solidFill>
                  <a:schemeClr val="bg1"/>
                </a:solidFill>
              </a:rPr>
              <a:t>Accounting Instructor</a:t>
            </a:r>
          </a:p>
          <a:p>
            <a:r>
              <a:rPr lang="en-US" sz="1800" dirty="0">
                <a:solidFill>
                  <a:schemeClr val="bg1"/>
                </a:solidFill>
              </a:rPr>
              <a:t>Reading Area Community College</a:t>
            </a:r>
          </a:p>
          <a:p>
            <a:r>
              <a:rPr lang="en-US" altLang="en-US" sz="1800" dirty="0">
                <a:solidFill>
                  <a:schemeClr val="bg1"/>
                </a:solidFill>
              </a:rPr>
              <a:t>Reading, PA</a:t>
            </a:r>
            <a:endParaRPr lang="es-ES" altLang="en-US" sz="1800"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Add Excel</a:t>
            </a:r>
          </a:p>
        </p:txBody>
      </p:sp>
      <p:sp>
        <p:nvSpPr>
          <p:cNvPr id="3" name="Content Placeholder 2"/>
          <p:cNvSpPr>
            <a:spLocks noGrp="1"/>
          </p:cNvSpPr>
          <p:nvPr>
            <p:ph idx="1"/>
          </p:nvPr>
        </p:nvSpPr>
        <p:spPr>
          <a:xfrm>
            <a:off x="755576" y="1844824"/>
            <a:ext cx="8229600" cy="4525963"/>
          </a:xfrm>
        </p:spPr>
        <p:txBody>
          <a:bodyPr/>
          <a:lstStyle/>
          <a:p>
            <a:r>
              <a:rPr lang="en-US" sz="3000" dirty="0"/>
              <a:t>Ask to move the class to a computer lab for the semester or selected days</a:t>
            </a:r>
          </a:p>
          <a:p>
            <a:r>
              <a:rPr lang="en-US" sz="3000" dirty="0"/>
              <a:t>Complete homework problems using Excel</a:t>
            </a:r>
          </a:p>
          <a:p>
            <a:r>
              <a:rPr lang="en-US" sz="3000" dirty="0"/>
              <a:t>Add assignments using Excel</a:t>
            </a:r>
          </a:p>
          <a:p>
            <a:pPr lvl="1"/>
            <a:r>
              <a:rPr lang="en-US" sz="2600" dirty="0"/>
              <a:t>Give video instructions</a:t>
            </a:r>
          </a:p>
          <a:p>
            <a:pPr lvl="1"/>
            <a:r>
              <a:rPr lang="en-US" sz="2600" dirty="0"/>
              <a:t>Post screenshots of instructions</a:t>
            </a:r>
          </a:p>
          <a:p>
            <a:pPr lvl="1"/>
            <a:r>
              <a:rPr lang="en-US" sz="2600" dirty="0"/>
              <a:t>Post links to instructional videos</a:t>
            </a:r>
          </a:p>
        </p:txBody>
      </p:sp>
      <p:sp>
        <p:nvSpPr>
          <p:cNvPr id="5" name="Footer Placeholder 4">
            <a:extLst>
              <a:ext uri="{FF2B5EF4-FFF2-40B4-BE49-F238E27FC236}">
                <a16:creationId xmlns:a16="http://schemas.microsoft.com/office/drawing/2014/main" id="{221BEB30-A081-4A58-A5E3-E8EEF034F711}"/>
              </a:ext>
            </a:extLst>
          </p:cNvPr>
          <p:cNvSpPr>
            <a:spLocks noGrp="1"/>
          </p:cNvSpPr>
          <p:nvPr>
            <p:ph type="ftr" sz="quarter" idx="11"/>
          </p:nvPr>
        </p:nvSpPr>
        <p:spPr>
          <a:xfrm>
            <a:off x="1259632" y="6245225"/>
            <a:ext cx="7128792" cy="476250"/>
          </a:xfrm>
        </p:spPr>
        <p:txBody>
          <a:bodyPr/>
          <a:lstStyle/>
          <a:p>
            <a:r>
              <a:rPr lang="en-US" altLang="en-US" dirty="0"/>
              <a:t>TACTYC Annual Conference 2025                    Debby Bloom, CMA, CFM, CSCA</a:t>
            </a:r>
            <a:endParaRPr lang="es-ES" altLang="en-US" dirty="0"/>
          </a:p>
        </p:txBody>
      </p:sp>
    </p:spTree>
    <p:extLst>
      <p:ext uri="{BB962C8B-B14F-4D97-AF65-F5344CB8AC3E}">
        <p14:creationId xmlns:p14="http://schemas.microsoft.com/office/powerpoint/2010/main" val="3922623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Lead the Class in the Lab</a:t>
            </a:r>
          </a:p>
        </p:txBody>
      </p:sp>
      <p:sp>
        <p:nvSpPr>
          <p:cNvPr id="3" name="Content Placeholder 2"/>
          <p:cNvSpPr>
            <a:spLocks noGrp="1"/>
          </p:cNvSpPr>
          <p:nvPr>
            <p:ph idx="1"/>
          </p:nvPr>
        </p:nvSpPr>
        <p:spPr>
          <a:xfrm>
            <a:off x="683568" y="1957387"/>
            <a:ext cx="8229600" cy="4525963"/>
          </a:xfrm>
        </p:spPr>
        <p:txBody>
          <a:bodyPr/>
          <a:lstStyle/>
          <a:p>
            <a:r>
              <a:rPr lang="en-US" dirty="0"/>
              <a:t>Be prepared with a list of all commands and data you will be using in class</a:t>
            </a:r>
          </a:p>
          <a:p>
            <a:pPr lvl="1"/>
            <a:r>
              <a:rPr lang="en-US" dirty="0"/>
              <a:t>It is very easy to lose your place</a:t>
            </a:r>
          </a:p>
          <a:p>
            <a:r>
              <a:rPr lang="en-US" dirty="0"/>
              <a:t>Set out a plan at the beginning of class</a:t>
            </a:r>
          </a:p>
          <a:p>
            <a:pPr lvl="1"/>
            <a:r>
              <a:rPr lang="en-US" dirty="0"/>
              <a:t>Example – today we will learn how to create an amortization chart using if statements and the fill handle</a:t>
            </a:r>
          </a:p>
        </p:txBody>
      </p:sp>
      <p:sp>
        <p:nvSpPr>
          <p:cNvPr id="5" name="Footer Placeholder 4">
            <a:extLst>
              <a:ext uri="{FF2B5EF4-FFF2-40B4-BE49-F238E27FC236}">
                <a16:creationId xmlns:a16="http://schemas.microsoft.com/office/drawing/2014/main" id="{79690157-D7FD-4C8A-BF0E-C309A8682DBA}"/>
              </a:ext>
            </a:extLst>
          </p:cNvPr>
          <p:cNvSpPr>
            <a:spLocks noGrp="1"/>
          </p:cNvSpPr>
          <p:nvPr>
            <p:ph type="ftr" sz="quarter" idx="11"/>
          </p:nvPr>
        </p:nvSpPr>
        <p:spPr>
          <a:xfrm>
            <a:off x="1259632" y="6245225"/>
            <a:ext cx="7056784" cy="476250"/>
          </a:xfrm>
        </p:spPr>
        <p:txBody>
          <a:bodyPr/>
          <a:lstStyle/>
          <a:p>
            <a:r>
              <a:rPr lang="en-US" altLang="en-US" dirty="0"/>
              <a:t>TACTYC Annual Conference 2025                    Debby Bloom, CMA, CFM, CSCA</a:t>
            </a:r>
            <a:endParaRPr lang="es-ES" altLang="en-US" dirty="0"/>
          </a:p>
        </p:txBody>
      </p:sp>
    </p:spTree>
    <p:extLst>
      <p:ext uri="{BB962C8B-B14F-4D97-AF65-F5344CB8AC3E}">
        <p14:creationId xmlns:p14="http://schemas.microsoft.com/office/powerpoint/2010/main" val="1484651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Lead the Class in the Lab</a:t>
            </a:r>
          </a:p>
        </p:txBody>
      </p:sp>
      <p:sp>
        <p:nvSpPr>
          <p:cNvPr id="3" name="Content Placeholder 2"/>
          <p:cNvSpPr>
            <a:spLocks noGrp="1"/>
          </p:cNvSpPr>
          <p:nvPr>
            <p:ph idx="1"/>
          </p:nvPr>
        </p:nvSpPr>
        <p:spPr>
          <a:xfrm>
            <a:off x="755576" y="1844824"/>
            <a:ext cx="8229600" cy="4525963"/>
          </a:xfrm>
        </p:spPr>
        <p:txBody>
          <a:bodyPr>
            <a:normAutofit/>
          </a:bodyPr>
          <a:lstStyle/>
          <a:p>
            <a:r>
              <a:rPr lang="en-US" dirty="0"/>
              <a:t>I do every command on the overhead projector and expect the class to follow along</a:t>
            </a:r>
          </a:p>
          <a:p>
            <a:pPr lvl="1"/>
            <a:r>
              <a:rPr lang="en-US" dirty="0"/>
              <a:t>You can use the zoom in the bottom right-hand corner to show individual formulas without messing up your column widths</a:t>
            </a:r>
          </a:p>
        </p:txBody>
      </p:sp>
      <p:sp>
        <p:nvSpPr>
          <p:cNvPr id="5" name="Footer Placeholder 4">
            <a:extLst>
              <a:ext uri="{FF2B5EF4-FFF2-40B4-BE49-F238E27FC236}">
                <a16:creationId xmlns:a16="http://schemas.microsoft.com/office/drawing/2014/main" id="{C1525B63-1AFF-49DC-985B-761E8910A4FE}"/>
              </a:ext>
            </a:extLst>
          </p:cNvPr>
          <p:cNvSpPr>
            <a:spLocks noGrp="1"/>
          </p:cNvSpPr>
          <p:nvPr>
            <p:ph type="ftr" sz="quarter" idx="11"/>
          </p:nvPr>
        </p:nvSpPr>
        <p:spPr>
          <a:xfrm>
            <a:off x="1259632" y="6245225"/>
            <a:ext cx="7272808" cy="476250"/>
          </a:xfrm>
        </p:spPr>
        <p:txBody>
          <a:bodyPr/>
          <a:lstStyle/>
          <a:p>
            <a:r>
              <a:rPr lang="en-US" altLang="en-US" dirty="0"/>
              <a:t>TACTYC Annual Conference 2025                    Debby Bloom, CMA, CFM, CSCA</a:t>
            </a:r>
            <a:endParaRPr lang="es-ES" altLang="en-US" dirty="0"/>
          </a:p>
        </p:txBody>
      </p:sp>
    </p:spTree>
    <p:extLst>
      <p:ext uri="{BB962C8B-B14F-4D97-AF65-F5344CB8AC3E}">
        <p14:creationId xmlns:p14="http://schemas.microsoft.com/office/powerpoint/2010/main" val="703740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83389-5DA7-4D79-87A4-E74CCF4E2803}"/>
              </a:ext>
            </a:extLst>
          </p:cNvPr>
          <p:cNvSpPr>
            <a:spLocks noGrp="1"/>
          </p:cNvSpPr>
          <p:nvPr>
            <p:ph type="title"/>
          </p:nvPr>
        </p:nvSpPr>
        <p:spPr/>
        <p:txBody>
          <a:bodyPr/>
          <a:lstStyle/>
          <a:p>
            <a:r>
              <a:rPr lang="en-US" dirty="0"/>
              <a:t>How to Lead the Class in the Tab</a:t>
            </a:r>
          </a:p>
        </p:txBody>
      </p:sp>
      <p:sp>
        <p:nvSpPr>
          <p:cNvPr id="3" name="Content Placeholder 2">
            <a:extLst>
              <a:ext uri="{FF2B5EF4-FFF2-40B4-BE49-F238E27FC236}">
                <a16:creationId xmlns:a16="http://schemas.microsoft.com/office/drawing/2014/main" id="{C10A4A89-C299-4646-96FF-6D72F6A9C4E1}"/>
              </a:ext>
            </a:extLst>
          </p:cNvPr>
          <p:cNvSpPr>
            <a:spLocks noGrp="1"/>
          </p:cNvSpPr>
          <p:nvPr>
            <p:ph idx="1"/>
          </p:nvPr>
        </p:nvSpPr>
        <p:spPr>
          <a:xfrm>
            <a:off x="457200" y="1844824"/>
            <a:ext cx="8229600" cy="4281339"/>
          </a:xfrm>
        </p:spPr>
        <p:txBody>
          <a:bodyPr/>
          <a:lstStyle/>
          <a:p>
            <a:r>
              <a:rPr lang="en-US" dirty="0"/>
              <a:t>Walk around the class every 3 or 4 commands</a:t>
            </a:r>
          </a:p>
          <a:p>
            <a:pPr lvl="1"/>
            <a:r>
              <a:rPr lang="en-US" dirty="0"/>
              <a:t>Make sure students are not too far behind</a:t>
            </a:r>
          </a:p>
          <a:p>
            <a:pPr lvl="1"/>
            <a:r>
              <a:rPr lang="en-US" dirty="0"/>
              <a:t>Make sure students are not doing other work</a:t>
            </a:r>
          </a:p>
          <a:p>
            <a:pPr lvl="2"/>
            <a:r>
              <a:rPr lang="en-US" dirty="0"/>
              <a:t>I kick students out of the lab who are not participating</a:t>
            </a:r>
          </a:p>
          <a:p>
            <a:pPr lvl="2"/>
            <a:r>
              <a:rPr lang="en-US" dirty="0"/>
              <a:t>Lab time is a privilege</a:t>
            </a:r>
          </a:p>
          <a:p>
            <a:endParaRPr lang="en-US" dirty="0"/>
          </a:p>
        </p:txBody>
      </p:sp>
      <p:sp>
        <p:nvSpPr>
          <p:cNvPr id="4" name="Footer Placeholder 3">
            <a:extLst>
              <a:ext uri="{FF2B5EF4-FFF2-40B4-BE49-F238E27FC236}">
                <a16:creationId xmlns:a16="http://schemas.microsoft.com/office/drawing/2014/main" id="{85BF3FAB-091E-428F-B467-C00C2CB180D5}"/>
              </a:ext>
            </a:extLst>
          </p:cNvPr>
          <p:cNvSpPr>
            <a:spLocks noGrp="1"/>
          </p:cNvSpPr>
          <p:nvPr>
            <p:ph type="ftr" sz="quarter" idx="11"/>
          </p:nvPr>
        </p:nvSpPr>
        <p:spPr>
          <a:xfrm>
            <a:off x="1259632" y="6245225"/>
            <a:ext cx="7200800" cy="476250"/>
          </a:xfrm>
        </p:spPr>
        <p:txBody>
          <a:bodyPr/>
          <a:lstStyle/>
          <a:p>
            <a:r>
              <a:rPr lang="en-US" altLang="en-US" dirty="0"/>
              <a:t>TACTYC Annual Conference 2025                    Debby Bloom, CMA, CFM, CSCA</a:t>
            </a:r>
            <a:endParaRPr lang="es-ES" altLang="en-US" dirty="0"/>
          </a:p>
        </p:txBody>
      </p:sp>
    </p:spTree>
    <p:extLst>
      <p:ext uri="{BB962C8B-B14F-4D97-AF65-F5344CB8AC3E}">
        <p14:creationId xmlns:p14="http://schemas.microsoft.com/office/powerpoint/2010/main" val="1822073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to Lead the Class in the Lab</a:t>
            </a:r>
          </a:p>
        </p:txBody>
      </p:sp>
      <p:sp>
        <p:nvSpPr>
          <p:cNvPr id="3" name="Content Placeholder 2"/>
          <p:cNvSpPr>
            <a:spLocks noGrp="1"/>
          </p:cNvSpPr>
          <p:nvPr>
            <p:ph idx="1"/>
          </p:nvPr>
        </p:nvSpPr>
        <p:spPr>
          <a:xfrm>
            <a:off x="1115616" y="1842053"/>
            <a:ext cx="7704856" cy="4374034"/>
          </a:xfrm>
        </p:spPr>
        <p:txBody>
          <a:bodyPr>
            <a:normAutofit/>
          </a:bodyPr>
          <a:lstStyle/>
          <a:p>
            <a:r>
              <a:rPr lang="en-US" dirty="0"/>
              <a:t>Minimize the amount of typing students need to do</a:t>
            </a:r>
          </a:p>
          <a:p>
            <a:pPr lvl="1"/>
            <a:r>
              <a:rPr lang="en-US" dirty="0"/>
              <a:t>Give students plenty of time</a:t>
            </a:r>
          </a:p>
          <a:p>
            <a:pPr lvl="1"/>
            <a:r>
              <a:rPr lang="en-US" dirty="0"/>
              <a:t>Post files with column headers and row headers already typed, data already filled in</a:t>
            </a:r>
          </a:p>
          <a:p>
            <a:pPr lvl="2"/>
            <a:r>
              <a:rPr lang="en-US" dirty="0"/>
              <a:t>Files can be posted to Canvas (or your institution’s LMS), to a network drive, or a file sharing system such as Google Docs</a:t>
            </a:r>
          </a:p>
          <a:p>
            <a:endParaRPr lang="en-US" dirty="0"/>
          </a:p>
        </p:txBody>
      </p:sp>
      <p:sp>
        <p:nvSpPr>
          <p:cNvPr id="5" name="Footer Placeholder 4">
            <a:extLst>
              <a:ext uri="{FF2B5EF4-FFF2-40B4-BE49-F238E27FC236}">
                <a16:creationId xmlns:a16="http://schemas.microsoft.com/office/drawing/2014/main" id="{D22135E3-7FFD-4F91-9CA8-6684AB116CF1}"/>
              </a:ext>
            </a:extLst>
          </p:cNvPr>
          <p:cNvSpPr>
            <a:spLocks noGrp="1"/>
          </p:cNvSpPr>
          <p:nvPr>
            <p:ph type="ftr" sz="quarter" idx="11"/>
          </p:nvPr>
        </p:nvSpPr>
        <p:spPr>
          <a:xfrm>
            <a:off x="1259632" y="6245225"/>
            <a:ext cx="7272808" cy="476250"/>
          </a:xfrm>
        </p:spPr>
        <p:txBody>
          <a:bodyPr/>
          <a:lstStyle/>
          <a:p>
            <a:r>
              <a:rPr lang="en-US" altLang="en-US" dirty="0"/>
              <a:t>TACTYC Annual Conference 2025                    Debby Bloom, CMA, CFM, CSCA</a:t>
            </a:r>
            <a:endParaRPr lang="es-ES" altLang="en-US" dirty="0"/>
          </a:p>
        </p:txBody>
      </p:sp>
    </p:spTree>
    <p:extLst>
      <p:ext uri="{BB962C8B-B14F-4D97-AF65-F5344CB8AC3E}">
        <p14:creationId xmlns:p14="http://schemas.microsoft.com/office/powerpoint/2010/main" val="26809820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C9299-5D65-4BB1-B966-40706D7716C6}"/>
              </a:ext>
            </a:extLst>
          </p:cNvPr>
          <p:cNvSpPr>
            <a:spLocks noGrp="1"/>
          </p:cNvSpPr>
          <p:nvPr>
            <p:ph type="title"/>
          </p:nvPr>
        </p:nvSpPr>
        <p:spPr/>
        <p:txBody>
          <a:bodyPr/>
          <a:lstStyle/>
          <a:p>
            <a:r>
              <a:rPr lang="en-US" dirty="0"/>
              <a:t>How to Lead the Class in the Lab</a:t>
            </a:r>
          </a:p>
        </p:txBody>
      </p:sp>
      <p:sp>
        <p:nvSpPr>
          <p:cNvPr id="3" name="Content Placeholder 2">
            <a:extLst>
              <a:ext uri="{FF2B5EF4-FFF2-40B4-BE49-F238E27FC236}">
                <a16:creationId xmlns:a16="http://schemas.microsoft.com/office/drawing/2014/main" id="{5F753EFF-8544-435F-960A-CA4E376E5FAE}"/>
              </a:ext>
            </a:extLst>
          </p:cNvPr>
          <p:cNvSpPr>
            <a:spLocks noGrp="1"/>
          </p:cNvSpPr>
          <p:nvPr>
            <p:ph idx="1"/>
          </p:nvPr>
        </p:nvSpPr>
        <p:spPr>
          <a:xfrm>
            <a:off x="827584" y="1916832"/>
            <a:ext cx="7859216" cy="4209331"/>
          </a:xfrm>
        </p:spPr>
        <p:txBody>
          <a:bodyPr/>
          <a:lstStyle/>
          <a:p>
            <a:r>
              <a:rPr lang="en-US" dirty="0"/>
              <a:t>Go very slowly at the beginning of the semester</a:t>
            </a:r>
          </a:p>
          <a:p>
            <a:pPr lvl="1"/>
            <a:r>
              <a:rPr lang="en-US" dirty="0"/>
              <a:t>Topics like time value of money or CVP analysis use simple formulas and functions</a:t>
            </a:r>
          </a:p>
          <a:p>
            <a:r>
              <a:rPr lang="en-US" dirty="0"/>
              <a:t>Try to cover topics in the lab right after the traditional lecture</a:t>
            </a:r>
          </a:p>
          <a:p>
            <a:pPr lvl="1"/>
            <a:r>
              <a:rPr lang="en-US" dirty="0"/>
              <a:t>Reinforces the topic</a:t>
            </a:r>
          </a:p>
          <a:p>
            <a:endParaRPr lang="en-US" dirty="0"/>
          </a:p>
        </p:txBody>
      </p:sp>
      <p:sp>
        <p:nvSpPr>
          <p:cNvPr id="4" name="Footer Placeholder 3">
            <a:extLst>
              <a:ext uri="{FF2B5EF4-FFF2-40B4-BE49-F238E27FC236}">
                <a16:creationId xmlns:a16="http://schemas.microsoft.com/office/drawing/2014/main" id="{6B25197B-201B-4193-A4EC-8F5D53ADA47E}"/>
              </a:ext>
            </a:extLst>
          </p:cNvPr>
          <p:cNvSpPr>
            <a:spLocks noGrp="1"/>
          </p:cNvSpPr>
          <p:nvPr>
            <p:ph type="ftr" sz="quarter" idx="11"/>
          </p:nvPr>
        </p:nvSpPr>
        <p:spPr>
          <a:xfrm>
            <a:off x="1259632" y="6245225"/>
            <a:ext cx="7128792" cy="476250"/>
          </a:xfrm>
        </p:spPr>
        <p:txBody>
          <a:bodyPr/>
          <a:lstStyle/>
          <a:p>
            <a:r>
              <a:rPr lang="en-US" altLang="en-US" dirty="0"/>
              <a:t>TACTYC Annual Conference 2025                    Debby Bloom, CMA, CFM, CSCA</a:t>
            </a:r>
            <a:endParaRPr lang="es-ES" altLang="en-US" dirty="0"/>
          </a:p>
        </p:txBody>
      </p:sp>
    </p:spTree>
    <p:extLst>
      <p:ext uri="{BB962C8B-B14F-4D97-AF65-F5344CB8AC3E}">
        <p14:creationId xmlns:p14="http://schemas.microsoft.com/office/powerpoint/2010/main" val="28604660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Classroom Tips</a:t>
            </a:r>
          </a:p>
        </p:txBody>
      </p:sp>
      <p:sp>
        <p:nvSpPr>
          <p:cNvPr id="3" name="Content Placeholder 2"/>
          <p:cNvSpPr>
            <a:spLocks noGrp="1"/>
          </p:cNvSpPr>
          <p:nvPr>
            <p:ph idx="1"/>
          </p:nvPr>
        </p:nvSpPr>
        <p:spPr>
          <a:xfrm>
            <a:off x="844378" y="1952963"/>
            <a:ext cx="8229600" cy="4525963"/>
          </a:xfrm>
        </p:spPr>
        <p:txBody>
          <a:bodyPr/>
          <a:lstStyle/>
          <a:p>
            <a:r>
              <a:rPr lang="en-US" dirty="0"/>
              <a:t>You will have some students who already know Excel</a:t>
            </a:r>
          </a:p>
          <a:p>
            <a:pPr lvl="1"/>
            <a:r>
              <a:rPr lang="en-US" dirty="0"/>
              <a:t>Enlist them to help other students during the lab</a:t>
            </a:r>
          </a:p>
          <a:p>
            <a:r>
              <a:rPr lang="en-US" dirty="0"/>
              <a:t>Encourage students to bring jump drives to save their work</a:t>
            </a:r>
          </a:p>
          <a:p>
            <a:pPr lvl="1"/>
            <a:r>
              <a:rPr lang="en-US" dirty="0"/>
              <a:t>If they forget, they can email their files to themselves once the lab is completed</a:t>
            </a:r>
          </a:p>
        </p:txBody>
      </p:sp>
      <p:sp>
        <p:nvSpPr>
          <p:cNvPr id="5" name="Footer Placeholder 4">
            <a:extLst>
              <a:ext uri="{FF2B5EF4-FFF2-40B4-BE49-F238E27FC236}">
                <a16:creationId xmlns:a16="http://schemas.microsoft.com/office/drawing/2014/main" id="{00BE1759-4229-46B9-9E0C-088097E59BE7}"/>
              </a:ext>
            </a:extLst>
          </p:cNvPr>
          <p:cNvSpPr>
            <a:spLocks noGrp="1"/>
          </p:cNvSpPr>
          <p:nvPr>
            <p:ph type="ftr" sz="quarter" idx="11"/>
          </p:nvPr>
        </p:nvSpPr>
        <p:spPr>
          <a:xfrm>
            <a:off x="1259632" y="6245225"/>
            <a:ext cx="7128792" cy="476250"/>
          </a:xfrm>
        </p:spPr>
        <p:txBody>
          <a:bodyPr/>
          <a:lstStyle/>
          <a:p>
            <a:r>
              <a:rPr lang="en-US" altLang="en-US"/>
              <a:t>TACTYC Annual Conference 2025                    Debby Bloom, CMA, CFM, CSCA</a:t>
            </a:r>
            <a:endParaRPr lang="es-ES" altLang="en-US"/>
          </a:p>
        </p:txBody>
      </p:sp>
    </p:spTree>
    <p:extLst>
      <p:ext uri="{BB962C8B-B14F-4D97-AF65-F5344CB8AC3E}">
        <p14:creationId xmlns:p14="http://schemas.microsoft.com/office/powerpoint/2010/main" val="20002630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Useful Tip</a:t>
            </a:r>
          </a:p>
        </p:txBody>
      </p:sp>
      <p:sp>
        <p:nvSpPr>
          <p:cNvPr id="3" name="Content Placeholder 2"/>
          <p:cNvSpPr>
            <a:spLocks noGrp="1"/>
          </p:cNvSpPr>
          <p:nvPr>
            <p:ph idx="1"/>
          </p:nvPr>
        </p:nvSpPr>
        <p:spPr>
          <a:xfrm>
            <a:off x="1047727" y="1700807"/>
            <a:ext cx="7643192" cy="4544417"/>
          </a:xfrm>
        </p:spPr>
        <p:txBody>
          <a:bodyPr/>
          <a:lstStyle/>
          <a:p>
            <a:r>
              <a:rPr lang="en-US" sz="2800" dirty="0"/>
              <a:t>You can show a formula by double clicking on the cell</a:t>
            </a:r>
          </a:p>
          <a:p>
            <a:r>
              <a:rPr lang="en-US" sz="2800" dirty="0"/>
              <a:t>You can show all your formulas by holding down the control key at the same time as the tilde (~) key (to the left of the number 1 on the keyboard)</a:t>
            </a:r>
          </a:p>
          <a:p>
            <a:pPr lvl="1"/>
            <a:r>
              <a:rPr lang="en-US" sz="2400" dirty="0"/>
              <a:t>You can get back to your regular worksheet by holding down the control key and the tilde again.  Your column widths will not be changed.</a:t>
            </a:r>
          </a:p>
        </p:txBody>
      </p:sp>
      <p:sp>
        <p:nvSpPr>
          <p:cNvPr id="5" name="Footer Placeholder 4">
            <a:extLst>
              <a:ext uri="{FF2B5EF4-FFF2-40B4-BE49-F238E27FC236}">
                <a16:creationId xmlns:a16="http://schemas.microsoft.com/office/drawing/2014/main" id="{BD9A8887-F880-406D-B1ED-3D3C37CB8E59}"/>
              </a:ext>
            </a:extLst>
          </p:cNvPr>
          <p:cNvSpPr>
            <a:spLocks noGrp="1"/>
          </p:cNvSpPr>
          <p:nvPr>
            <p:ph type="ftr" sz="quarter" idx="11"/>
          </p:nvPr>
        </p:nvSpPr>
        <p:spPr>
          <a:xfrm>
            <a:off x="1259632" y="6245225"/>
            <a:ext cx="7427168" cy="476250"/>
          </a:xfrm>
        </p:spPr>
        <p:txBody>
          <a:bodyPr/>
          <a:lstStyle/>
          <a:p>
            <a:r>
              <a:rPr lang="en-US" altLang="en-US"/>
              <a:t>TACTYC Annual Conference 2025                    Debby Bloom, CMA, CFM, CSCA</a:t>
            </a:r>
            <a:endParaRPr lang="es-ES" altLang="en-US"/>
          </a:p>
        </p:txBody>
      </p:sp>
    </p:spTree>
    <p:extLst>
      <p:ext uri="{BB962C8B-B14F-4D97-AF65-F5344CB8AC3E}">
        <p14:creationId xmlns:p14="http://schemas.microsoft.com/office/powerpoint/2010/main" val="12195536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Don’t Get Sidetracked</a:t>
            </a:r>
          </a:p>
        </p:txBody>
      </p:sp>
      <p:sp>
        <p:nvSpPr>
          <p:cNvPr id="3" name="Content Placeholder 2"/>
          <p:cNvSpPr>
            <a:spLocks noGrp="1"/>
          </p:cNvSpPr>
          <p:nvPr>
            <p:ph idx="1"/>
          </p:nvPr>
        </p:nvSpPr>
        <p:spPr>
          <a:xfrm>
            <a:off x="1115616" y="1922391"/>
            <a:ext cx="7715200" cy="4353347"/>
          </a:xfrm>
        </p:spPr>
        <p:txBody>
          <a:bodyPr>
            <a:normAutofit fontScale="85000" lnSpcReduction="10000"/>
          </a:bodyPr>
          <a:lstStyle/>
          <a:p>
            <a:r>
              <a:rPr lang="en-US" dirty="0"/>
              <a:t>If a student asks a question about a related function or formula, do not get sidetracked</a:t>
            </a:r>
          </a:p>
          <a:p>
            <a:pPr lvl="1"/>
            <a:r>
              <a:rPr lang="en-US" dirty="0"/>
              <a:t>It is very easy to lose your place</a:t>
            </a:r>
          </a:p>
          <a:p>
            <a:pPr lvl="1"/>
            <a:r>
              <a:rPr lang="en-US" dirty="0"/>
              <a:t>Some students will follow you, some won’t</a:t>
            </a:r>
          </a:p>
          <a:p>
            <a:pPr lvl="1"/>
            <a:r>
              <a:rPr lang="en-US" dirty="0"/>
              <a:t>You will not get back to where you were before</a:t>
            </a:r>
          </a:p>
          <a:p>
            <a:r>
              <a:rPr lang="en-US" dirty="0"/>
              <a:t>If you are intrigued or need to answer the question</a:t>
            </a:r>
          </a:p>
          <a:p>
            <a:pPr lvl="1"/>
            <a:r>
              <a:rPr lang="en-US" dirty="0"/>
              <a:t>Copy your worksheet, urge students not to follow</a:t>
            </a:r>
          </a:p>
          <a:p>
            <a:pPr lvl="1"/>
            <a:r>
              <a:rPr lang="en-US" dirty="0"/>
              <a:t>Get back to your place on original worksheet</a:t>
            </a:r>
          </a:p>
        </p:txBody>
      </p:sp>
      <p:sp>
        <p:nvSpPr>
          <p:cNvPr id="5" name="Footer Placeholder 4">
            <a:extLst>
              <a:ext uri="{FF2B5EF4-FFF2-40B4-BE49-F238E27FC236}">
                <a16:creationId xmlns:a16="http://schemas.microsoft.com/office/drawing/2014/main" id="{352F3F5D-1804-464F-9DA6-57EA0098D5C2}"/>
              </a:ext>
            </a:extLst>
          </p:cNvPr>
          <p:cNvSpPr>
            <a:spLocks noGrp="1"/>
          </p:cNvSpPr>
          <p:nvPr>
            <p:ph type="ftr" sz="quarter" idx="11"/>
          </p:nvPr>
        </p:nvSpPr>
        <p:spPr>
          <a:xfrm>
            <a:off x="1259632" y="6245225"/>
            <a:ext cx="7272808" cy="476250"/>
          </a:xfrm>
        </p:spPr>
        <p:txBody>
          <a:bodyPr/>
          <a:lstStyle/>
          <a:p>
            <a:r>
              <a:rPr lang="en-US" altLang="en-US"/>
              <a:t>TACTYC Annual Conference 2025                    Debby Bloom, CMA, CFM, CSCA</a:t>
            </a:r>
            <a:endParaRPr lang="es-ES" altLang="en-US"/>
          </a:p>
        </p:txBody>
      </p:sp>
    </p:spTree>
    <p:extLst>
      <p:ext uri="{BB962C8B-B14F-4D97-AF65-F5344CB8AC3E}">
        <p14:creationId xmlns:p14="http://schemas.microsoft.com/office/powerpoint/2010/main" val="3031916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Relax</a:t>
            </a:r>
          </a:p>
        </p:txBody>
      </p:sp>
      <p:sp>
        <p:nvSpPr>
          <p:cNvPr id="3" name="Content Placeholder 2"/>
          <p:cNvSpPr>
            <a:spLocks noGrp="1"/>
          </p:cNvSpPr>
          <p:nvPr>
            <p:ph idx="1"/>
          </p:nvPr>
        </p:nvSpPr>
        <p:spPr>
          <a:xfrm>
            <a:off x="971600" y="1988840"/>
            <a:ext cx="7715200" cy="4137323"/>
          </a:xfrm>
        </p:spPr>
        <p:txBody>
          <a:bodyPr/>
          <a:lstStyle/>
          <a:p>
            <a:r>
              <a:rPr lang="en-US" dirty="0"/>
              <a:t>Don’t worry if you are not an excel expert</a:t>
            </a:r>
          </a:p>
          <a:p>
            <a:pPr lvl="1"/>
            <a:r>
              <a:rPr lang="en-US" dirty="0"/>
              <a:t>Your area of expertise is solving accounting problems with Excel</a:t>
            </a:r>
          </a:p>
          <a:p>
            <a:r>
              <a:rPr lang="en-US" dirty="0"/>
              <a:t>With adequate preparation you will be relaxed when you lead the class</a:t>
            </a:r>
          </a:p>
          <a:p>
            <a:pPr lvl="1"/>
            <a:r>
              <a:rPr lang="en-US" dirty="0"/>
              <a:t>If students have questions you can’t answer, tell them you will look it up</a:t>
            </a:r>
          </a:p>
        </p:txBody>
      </p:sp>
      <p:sp>
        <p:nvSpPr>
          <p:cNvPr id="4" name="Footer Placeholder 3">
            <a:extLst>
              <a:ext uri="{FF2B5EF4-FFF2-40B4-BE49-F238E27FC236}">
                <a16:creationId xmlns:a16="http://schemas.microsoft.com/office/drawing/2014/main" id="{1F73C37F-0855-48D6-85B7-C14224EF1C98}"/>
              </a:ext>
            </a:extLst>
          </p:cNvPr>
          <p:cNvSpPr>
            <a:spLocks noGrp="1"/>
          </p:cNvSpPr>
          <p:nvPr>
            <p:ph type="ftr" sz="quarter" idx="11"/>
          </p:nvPr>
        </p:nvSpPr>
        <p:spPr>
          <a:xfrm>
            <a:off x="1259632" y="6245225"/>
            <a:ext cx="7272808" cy="476250"/>
          </a:xfrm>
        </p:spPr>
        <p:txBody>
          <a:bodyPr/>
          <a:lstStyle/>
          <a:p>
            <a:r>
              <a:rPr lang="en-US" altLang="en-US" dirty="0"/>
              <a:t>TACTYC Annual Conference 2025                    Debby Bloom, CMA, CFM, CSCA</a:t>
            </a:r>
            <a:endParaRPr lang="es-ES" altLang="en-US" dirty="0"/>
          </a:p>
        </p:txBody>
      </p:sp>
    </p:spTree>
    <p:extLst>
      <p:ext uri="{BB962C8B-B14F-4D97-AF65-F5344CB8AC3E}">
        <p14:creationId xmlns:p14="http://schemas.microsoft.com/office/powerpoint/2010/main" val="1828960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Where in the Accounting Curriculum?</a:t>
            </a:r>
          </a:p>
        </p:txBody>
      </p:sp>
      <p:sp>
        <p:nvSpPr>
          <p:cNvPr id="3" name="Content Placeholder 2"/>
          <p:cNvSpPr>
            <a:spLocks noGrp="1"/>
          </p:cNvSpPr>
          <p:nvPr>
            <p:ph idx="1"/>
          </p:nvPr>
        </p:nvSpPr>
        <p:spPr>
          <a:xfrm>
            <a:off x="683568" y="1844824"/>
            <a:ext cx="8229600" cy="4525963"/>
          </a:xfrm>
        </p:spPr>
        <p:txBody>
          <a:bodyPr>
            <a:normAutofit/>
          </a:bodyPr>
          <a:lstStyle/>
          <a:p>
            <a:r>
              <a:rPr lang="en-US" dirty="0"/>
              <a:t>Principles of Accounting/Intermediate</a:t>
            </a:r>
          </a:p>
          <a:p>
            <a:pPr lvl="1"/>
            <a:r>
              <a:rPr lang="en-US" dirty="0"/>
              <a:t>Accounts Receivable</a:t>
            </a:r>
          </a:p>
          <a:p>
            <a:pPr lvl="2"/>
            <a:r>
              <a:rPr lang="en-US" dirty="0"/>
              <a:t>Pivot tables, sorting, subtotals, filters</a:t>
            </a:r>
          </a:p>
          <a:p>
            <a:pPr lvl="1"/>
            <a:r>
              <a:rPr lang="en-US" dirty="0"/>
              <a:t>Investments</a:t>
            </a:r>
          </a:p>
          <a:p>
            <a:pPr lvl="2"/>
            <a:r>
              <a:rPr lang="en-US" dirty="0"/>
              <a:t>Date functions, counting days using Excel, interest earned, future value</a:t>
            </a:r>
          </a:p>
          <a:p>
            <a:pPr lvl="1"/>
            <a:r>
              <a:rPr lang="en-US" dirty="0"/>
              <a:t>Fixed assets and depreciation</a:t>
            </a:r>
          </a:p>
          <a:p>
            <a:pPr lvl="2"/>
            <a:r>
              <a:rPr lang="en-US" dirty="0"/>
              <a:t>Depreciation tables and charts</a:t>
            </a:r>
          </a:p>
        </p:txBody>
      </p:sp>
      <p:sp>
        <p:nvSpPr>
          <p:cNvPr id="5" name="Footer Placeholder 4">
            <a:extLst>
              <a:ext uri="{FF2B5EF4-FFF2-40B4-BE49-F238E27FC236}">
                <a16:creationId xmlns:a16="http://schemas.microsoft.com/office/drawing/2014/main" id="{85B7B5DE-BFC1-45E9-9D0B-FF66DDF1F64F}"/>
              </a:ext>
            </a:extLst>
          </p:cNvPr>
          <p:cNvSpPr>
            <a:spLocks noGrp="1"/>
          </p:cNvSpPr>
          <p:nvPr>
            <p:ph type="ftr" sz="quarter" idx="11"/>
          </p:nvPr>
        </p:nvSpPr>
        <p:spPr>
          <a:xfrm>
            <a:off x="1259632" y="6245225"/>
            <a:ext cx="7344816" cy="476250"/>
          </a:xfrm>
        </p:spPr>
        <p:txBody>
          <a:bodyPr/>
          <a:lstStyle/>
          <a:p>
            <a:r>
              <a:rPr lang="en-US" altLang="en-US" dirty="0"/>
              <a:t>TACTYC Annual Conference 2025                    Debby Bloom, CMA, CFM, CSCA</a:t>
            </a:r>
            <a:endParaRPr lang="es-ES" altLang="en-US" dirty="0"/>
          </a:p>
        </p:txBody>
      </p:sp>
    </p:spTree>
    <p:extLst>
      <p:ext uri="{BB962C8B-B14F-4D97-AF65-F5344CB8AC3E}">
        <p14:creationId xmlns:p14="http://schemas.microsoft.com/office/powerpoint/2010/main" val="38136766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 Have Provided</a:t>
            </a:r>
          </a:p>
        </p:txBody>
      </p:sp>
      <p:sp>
        <p:nvSpPr>
          <p:cNvPr id="3" name="Content Placeholder 2"/>
          <p:cNvSpPr>
            <a:spLocks noGrp="1"/>
          </p:cNvSpPr>
          <p:nvPr>
            <p:ph idx="1"/>
          </p:nvPr>
        </p:nvSpPr>
        <p:spPr>
          <a:xfrm>
            <a:off x="1187624" y="1844824"/>
            <a:ext cx="7499176" cy="4277072"/>
          </a:xfrm>
        </p:spPr>
        <p:txBody>
          <a:bodyPr/>
          <a:lstStyle/>
          <a:p>
            <a:r>
              <a:rPr lang="en-US" sz="2600" dirty="0"/>
              <a:t>Click the link below for the presentation and folders with Word files that show step by step instructions with screen shots, along with excel data files to go along with the Word files</a:t>
            </a:r>
          </a:p>
          <a:p>
            <a:pPr lvl="1"/>
            <a:r>
              <a:rPr lang="en-US" sz="2200" dirty="0">
                <a:hlinkClick r:id="rId2"/>
              </a:rPr>
              <a:t>https://debbybloomhill.com/TACTYC2025/tactyc25page.htm</a:t>
            </a:r>
            <a:r>
              <a:rPr lang="en-US" sz="2200" dirty="0"/>
              <a:t> </a:t>
            </a:r>
          </a:p>
          <a:p>
            <a:r>
              <a:rPr lang="en-US" sz="2600" dirty="0"/>
              <a:t>You can also find it at </a:t>
            </a:r>
            <a:r>
              <a:rPr lang="en-US" sz="2600" dirty="0">
                <a:hlinkClick r:id="rId3"/>
              </a:rPr>
              <a:t>www.debbybloomhill.com</a:t>
            </a:r>
            <a:r>
              <a:rPr lang="en-US" sz="2600" dirty="0"/>
              <a:t> by clicking the link </a:t>
            </a:r>
            <a:r>
              <a:rPr lang="en-US" sz="2600" i="1" dirty="0"/>
              <a:t>Click here for TACTYC 2025 Annual Meeting Files</a:t>
            </a:r>
          </a:p>
          <a:p>
            <a:pPr lvl="1"/>
            <a:endParaRPr lang="en-US" sz="2200" dirty="0"/>
          </a:p>
          <a:p>
            <a:pPr lvl="1"/>
            <a:endParaRPr lang="en-US" sz="2000" dirty="0"/>
          </a:p>
        </p:txBody>
      </p:sp>
      <p:sp>
        <p:nvSpPr>
          <p:cNvPr id="5" name="Footer Placeholder 4">
            <a:extLst>
              <a:ext uri="{FF2B5EF4-FFF2-40B4-BE49-F238E27FC236}">
                <a16:creationId xmlns:a16="http://schemas.microsoft.com/office/drawing/2014/main" id="{E96853D9-52A7-467F-8E60-99430DB9335E}"/>
              </a:ext>
            </a:extLst>
          </p:cNvPr>
          <p:cNvSpPr>
            <a:spLocks noGrp="1"/>
          </p:cNvSpPr>
          <p:nvPr>
            <p:ph type="ftr" sz="quarter" idx="11"/>
          </p:nvPr>
        </p:nvSpPr>
        <p:spPr>
          <a:xfrm>
            <a:off x="1259632" y="6245225"/>
            <a:ext cx="7427168" cy="476250"/>
          </a:xfrm>
        </p:spPr>
        <p:txBody>
          <a:bodyPr/>
          <a:lstStyle/>
          <a:p>
            <a:r>
              <a:rPr lang="en-US" altLang="en-US"/>
              <a:t>TACTYC Annual Conference 2025                    Debby Bloom, CMA, CFM, CSCA</a:t>
            </a:r>
            <a:endParaRPr lang="es-ES" altLang="en-US" dirty="0"/>
          </a:p>
        </p:txBody>
      </p:sp>
    </p:spTree>
    <p:extLst>
      <p:ext uri="{BB962C8B-B14F-4D97-AF65-F5344CB8AC3E}">
        <p14:creationId xmlns:p14="http://schemas.microsoft.com/office/powerpoint/2010/main" val="11622230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0A50E-FB9C-4A81-B688-EDD4B92DA249}"/>
              </a:ext>
            </a:extLst>
          </p:cNvPr>
          <p:cNvSpPr>
            <a:spLocks noGrp="1"/>
          </p:cNvSpPr>
          <p:nvPr>
            <p:ph type="title"/>
          </p:nvPr>
        </p:nvSpPr>
        <p:spPr/>
        <p:txBody>
          <a:bodyPr/>
          <a:lstStyle/>
          <a:p>
            <a:r>
              <a:rPr lang="en-US" dirty="0"/>
              <a:t>What I Have Provided</a:t>
            </a:r>
          </a:p>
        </p:txBody>
      </p:sp>
      <p:sp>
        <p:nvSpPr>
          <p:cNvPr id="3" name="Content Placeholder 2">
            <a:extLst>
              <a:ext uri="{FF2B5EF4-FFF2-40B4-BE49-F238E27FC236}">
                <a16:creationId xmlns:a16="http://schemas.microsoft.com/office/drawing/2014/main" id="{026B0469-3D3F-45E1-A257-F279BF986AFB}"/>
              </a:ext>
            </a:extLst>
          </p:cNvPr>
          <p:cNvSpPr>
            <a:spLocks noGrp="1"/>
          </p:cNvSpPr>
          <p:nvPr>
            <p:ph idx="1"/>
          </p:nvPr>
        </p:nvSpPr>
        <p:spPr>
          <a:xfrm>
            <a:off x="457200" y="1916832"/>
            <a:ext cx="8229600" cy="4209331"/>
          </a:xfrm>
        </p:spPr>
        <p:txBody>
          <a:bodyPr/>
          <a:lstStyle/>
          <a:p>
            <a:r>
              <a:rPr lang="en-US" dirty="0"/>
              <a:t>QR Code for website</a:t>
            </a:r>
          </a:p>
          <a:p>
            <a:endParaRPr lang="en-US" dirty="0"/>
          </a:p>
        </p:txBody>
      </p:sp>
      <p:sp>
        <p:nvSpPr>
          <p:cNvPr id="4" name="Footer Placeholder 3">
            <a:extLst>
              <a:ext uri="{FF2B5EF4-FFF2-40B4-BE49-F238E27FC236}">
                <a16:creationId xmlns:a16="http://schemas.microsoft.com/office/drawing/2014/main" id="{ECB7D9C0-1BDD-44CB-97BE-32FFDF41A856}"/>
              </a:ext>
            </a:extLst>
          </p:cNvPr>
          <p:cNvSpPr>
            <a:spLocks noGrp="1"/>
          </p:cNvSpPr>
          <p:nvPr>
            <p:ph type="ftr" sz="quarter" idx="11"/>
          </p:nvPr>
        </p:nvSpPr>
        <p:spPr>
          <a:xfrm>
            <a:off x="1259632" y="6245225"/>
            <a:ext cx="7200800" cy="476250"/>
          </a:xfrm>
        </p:spPr>
        <p:txBody>
          <a:bodyPr/>
          <a:lstStyle/>
          <a:p>
            <a:r>
              <a:rPr lang="en-US" altLang="en-US" dirty="0"/>
              <a:t>TACTYC Annual Conference 2025                    Debby Bloom, CMA, CFM, CSCA</a:t>
            </a:r>
            <a:endParaRPr lang="es-ES" altLang="en-US" dirty="0"/>
          </a:p>
        </p:txBody>
      </p:sp>
      <p:pic>
        <p:nvPicPr>
          <p:cNvPr id="5" name="Picture 4" descr="A qr code with a dinosaur&#10;&#10;AI-generated content may be incorrect.">
            <a:extLst>
              <a:ext uri="{FF2B5EF4-FFF2-40B4-BE49-F238E27FC236}">
                <a16:creationId xmlns:a16="http://schemas.microsoft.com/office/drawing/2014/main" id="{1D33864F-79C7-B35B-05D4-10C0B91772E1}"/>
              </a:ext>
            </a:extLst>
          </p:cNvPr>
          <p:cNvPicPr>
            <a:picLocks noChangeAspect="1"/>
          </p:cNvPicPr>
          <p:nvPr/>
        </p:nvPicPr>
        <p:blipFill>
          <a:blip r:embed="rId2"/>
          <a:stretch>
            <a:fillRect/>
          </a:stretch>
        </p:blipFill>
        <p:spPr>
          <a:xfrm>
            <a:off x="2996381" y="2564904"/>
            <a:ext cx="3151237" cy="3151237"/>
          </a:xfrm>
          <a:prstGeom prst="rect">
            <a:avLst/>
          </a:prstGeom>
        </p:spPr>
      </p:pic>
    </p:spTree>
    <p:extLst>
      <p:ext uri="{BB962C8B-B14F-4D97-AF65-F5344CB8AC3E}">
        <p14:creationId xmlns:p14="http://schemas.microsoft.com/office/powerpoint/2010/main" val="21630243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Me</a:t>
            </a:r>
          </a:p>
        </p:txBody>
      </p:sp>
      <p:sp>
        <p:nvSpPr>
          <p:cNvPr id="3" name="Content Placeholder 2"/>
          <p:cNvSpPr>
            <a:spLocks noGrp="1"/>
          </p:cNvSpPr>
          <p:nvPr>
            <p:ph idx="1"/>
          </p:nvPr>
        </p:nvSpPr>
        <p:spPr>
          <a:xfrm>
            <a:off x="1259632" y="1772816"/>
            <a:ext cx="7427168" cy="4536504"/>
          </a:xfrm>
        </p:spPr>
        <p:txBody>
          <a:bodyPr/>
          <a:lstStyle/>
          <a:p>
            <a:r>
              <a:rPr lang="en-US" sz="2800" dirty="0"/>
              <a:t>Questions or comments?</a:t>
            </a:r>
          </a:p>
          <a:p>
            <a:pPr lvl="1"/>
            <a:r>
              <a:rPr lang="en-US" sz="2600" dirty="0">
                <a:hlinkClick r:id="rId2"/>
              </a:rPr>
              <a:t>dbloomhill@hotmail.com</a:t>
            </a:r>
            <a:endParaRPr lang="en-US" sz="2600" dirty="0"/>
          </a:p>
          <a:p>
            <a:r>
              <a:rPr lang="en-US" sz="3000" dirty="0"/>
              <a:t>YouTube channel</a:t>
            </a:r>
          </a:p>
          <a:p>
            <a:pPr lvl="1"/>
            <a:r>
              <a:rPr lang="en-US" sz="2600" dirty="0">
                <a:hlinkClick r:id="rId3"/>
              </a:rPr>
              <a:t>https://www.youtube.com/@debbybloom-hill3459</a:t>
            </a:r>
            <a:r>
              <a:rPr lang="en-US" sz="2600" dirty="0"/>
              <a:t> </a:t>
            </a:r>
          </a:p>
        </p:txBody>
      </p:sp>
      <p:sp>
        <p:nvSpPr>
          <p:cNvPr id="4" name="Footer Placeholder 3">
            <a:extLst>
              <a:ext uri="{FF2B5EF4-FFF2-40B4-BE49-F238E27FC236}">
                <a16:creationId xmlns:a16="http://schemas.microsoft.com/office/drawing/2014/main" id="{4FE44BBD-C69C-4D1A-84A1-B3F3EB5435C8}"/>
              </a:ext>
            </a:extLst>
          </p:cNvPr>
          <p:cNvSpPr>
            <a:spLocks noGrp="1"/>
          </p:cNvSpPr>
          <p:nvPr>
            <p:ph type="ftr" sz="quarter" idx="11"/>
          </p:nvPr>
        </p:nvSpPr>
        <p:spPr>
          <a:xfrm>
            <a:off x="1259632" y="6245225"/>
            <a:ext cx="7344816" cy="476250"/>
          </a:xfrm>
        </p:spPr>
        <p:txBody>
          <a:bodyPr/>
          <a:lstStyle/>
          <a:p>
            <a:r>
              <a:rPr lang="en-US" altLang="en-US" dirty="0"/>
              <a:t>TACTYC Annual Conference 2025                    Debby Bloom, CMA, CFM, CSCA</a:t>
            </a:r>
            <a:endParaRPr lang="es-ES" altLang="en-US" dirty="0"/>
          </a:p>
        </p:txBody>
      </p:sp>
    </p:spTree>
    <p:extLst>
      <p:ext uri="{BB962C8B-B14F-4D97-AF65-F5344CB8AC3E}">
        <p14:creationId xmlns:p14="http://schemas.microsoft.com/office/powerpoint/2010/main" val="1350134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Where in the Accounting Curriculum?</a:t>
            </a:r>
          </a:p>
        </p:txBody>
      </p:sp>
      <p:sp>
        <p:nvSpPr>
          <p:cNvPr id="3" name="Content Placeholder 2"/>
          <p:cNvSpPr>
            <a:spLocks noGrp="1"/>
          </p:cNvSpPr>
          <p:nvPr>
            <p:ph idx="1"/>
          </p:nvPr>
        </p:nvSpPr>
        <p:spPr>
          <a:xfrm>
            <a:off x="1115616" y="1957387"/>
            <a:ext cx="7920880" cy="4525963"/>
          </a:xfrm>
        </p:spPr>
        <p:txBody>
          <a:bodyPr/>
          <a:lstStyle/>
          <a:p>
            <a:r>
              <a:rPr lang="en-US" dirty="0"/>
              <a:t>Principles of Accounting/Intermediate</a:t>
            </a:r>
          </a:p>
          <a:p>
            <a:pPr lvl="1"/>
            <a:r>
              <a:rPr lang="en-US" dirty="0"/>
              <a:t>Long term liabilities and bonds</a:t>
            </a:r>
          </a:p>
          <a:p>
            <a:pPr lvl="2"/>
            <a:r>
              <a:rPr lang="en-US" dirty="0"/>
              <a:t>Amortize leases</a:t>
            </a:r>
          </a:p>
          <a:p>
            <a:pPr lvl="2"/>
            <a:r>
              <a:rPr lang="en-US" dirty="0"/>
              <a:t>installment loans and bonds using interest method</a:t>
            </a:r>
          </a:p>
          <a:p>
            <a:pPr lvl="2"/>
            <a:r>
              <a:rPr lang="en-US" dirty="0"/>
              <a:t>present value calculations</a:t>
            </a:r>
          </a:p>
          <a:p>
            <a:pPr lvl="1"/>
            <a:r>
              <a:rPr lang="en-US" dirty="0"/>
              <a:t>Comparative financial statements</a:t>
            </a:r>
          </a:p>
        </p:txBody>
      </p:sp>
      <p:sp>
        <p:nvSpPr>
          <p:cNvPr id="5" name="Footer Placeholder 4">
            <a:extLst>
              <a:ext uri="{FF2B5EF4-FFF2-40B4-BE49-F238E27FC236}">
                <a16:creationId xmlns:a16="http://schemas.microsoft.com/office/drawing/2014/main" id="{AF1C8968-629A-4499-900F-63CF12506928}"/>
              </a:ext>
            </a:extLst>
          </p:cNvPr>
          <p:cNvSpPr>
            <a:spLocks noGrp="1"/>
          </p:cNvSpPr>
          <p:nvPr>
            <p:ph type="ftr" sz="quarter" idx="11"/>
          </p:nvPr>
        </p:nvSpPr>
        <p:spPr>
          <a:xfrm>
            <a:off x="1259632" y="6245225"/>
            <a:ext cx="7560840" cy="476250"/>
          </a:xfrm>
        </p:spPr>
        <p:txBody>
          <a:bodyPr/>
          <a:lstStyle/>
          <a:p>
            <a:r>
              <a:rPr lang="en-US" altLang="en-US" dirty="0"/>
              <a:t>TACTYC Annual Conference 2025                    Debby Bloom, CMA, CFM, CSCA</a:t>
            </a:r>
            <a:endParaRPr lang="es-ES" altLang="en-US" dirty="0"/>
          </a:p>
        </p:txBody>
      </p:sp>
    </p:spTree>
    <p:extLst>
      <p:ext uri="{BB962C8B-B14F-4D97-AF65-F5344CB8AC3E}">
        <p14:creationId xmlns:p14="http://schemas.microsoft.com/office/powerpoint/2010/main" val="3121873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61D8F-E2B0-47E9-BC20-8F06CFD0F336}"/>
              </a:ext>
            </a:extLst>
          </p:cNvPr>
          <p:cNvSpPr>
            <a:spLocks noGrp="1"/>
          </p:cNvSpPr>
          <p:nvPr>
            <p:ph type="title"/>
          </p:nvPr>
        </p:nvSpPr>
        <p:spPr>
          <a:xfrm>
            <a:off x="457200" y="274638"/>
            <a:ext cx="8229600" cy="1282154"/>
          </a:xfrm>
        </p:spPr>
        <p:txBody>
          <a:bodyPr/>
          <a:lstStyle/>
          <a:p>
            <a:r>
              <a:rPr lang="en-US" dirty="0"/>
              <a:t>Where in the Accounting Curriculum?</a:t>
            </a:r>
          </a:p>
        </p:txBody>
      </p:sp>
      <p:sp>
        <p:nvSpPr>
          <p:cNvPr id="3" name="Content Placeholder 2">
            <a:extLst>
              <a:ext uri="{FF2B5EF4-FFF2-40B4-BE49-F238E27FC236}">
                <a16:creationId xmlns:a16="http://schemas.microsoft.com/office/drawing/2014/main" id="{5CC8940D-431F-4F79-9E4F-76F9D80AE3C3}"/>
              </a:ext>
            </a:extLst>
          </p:cNvPr>
          <p:cNvSpPr>
            <a:spLocks noGrp="1"/>
          </p:cNvSpPr>
          <p:nvPr>
            <p:ph idx="1"/>
          </p:nvPr>
        </p:nvSpPr>
        <p:spPr>
          <a:xfrm>
            <a:off x="457200" y="1916832"/>
            <a:ext cx="8229600" cy="4209331"/>
          </a:xfrm>
        </p:spPr>
        <p:txBody>
          <a:bodyPr/>
          <a:lstStyle/>
          <a:p>
            <a:r>
              <a:rPr lang="en-US" dirty="0"/>
              <a:t>Cost/Managerial Accounting</a:t>
            </a:r>
          </a:p>
          <a:p>
            <a:pPr lvl="1"/>
            <a:r>
              <a:rPr lang="en-US" dirty="0"/>
              <a:t>Cost Behavior</a:t>
            </a:r>
          </a:p>
          <a:p>
            <a:pPr lvl="2"/>
            <a:r>
              <a:rPr lang="en-US" dirty="0"/>
              <a:t>Introduction to data, sorting and high/low, regression analysis, scatter charts</a:t>
            </a:r>
          </a:p>
          <a:p>
            <a:pPr lvl="1"/>
            <a:r>
              <a:rPr lang="en-US" dirty="0"/>
              <a:t>Flexible Budgeting</a:t>
            </a:r>
          </a:p>
          <a:p>
            <a:pPr lvl="2"/>
            <a:r>
              <a:rPr lang="en-US" dirty="0"/>
              <a:t>Relative and absolute cell references, scenario manager</a:t>
            </a:r>
          </a:p>
          <a:p>
            <a:endParaRPr lang="en-US" dirty="0"/>
          </a:p>
        </p:txBody>
      </p:sp>
      <p:sp>
        <p:nvSpPr>
          <p:cNvPr id="4" name="Footer Placeholder 3">
            <a:extLst>
              <a:ext uri="{FF2B5EF4-FFF2-40B4-BE49-F238E27FC236}">
                <a16:creationId xmlns:a16="http://schemas.microsoft.com/office/drawing/2014/main" id="{3F0B74CC-C003-473F-AA24-8C56AAF12E39}"/>
              </a:ext>
            </a:extLst>
          </p:cNvPr>
          <p:cNvSpPr>
            <a:spLocks noGrp="1"/>
          </p:cNvSpPr>
          <p:nvPr>
            <p:ph type="ftr" sz="quarter" idx="11"/>
          </p:nvPr>
        </p:nvSpPr>
        <p:spPr>
          <a:xfrm>
            <a:off x="1259632" y="6245225"/>
            <a:ext cx="7056784" cy="476250"/>
          </a:xfrm>
        </p:spPr>
        <p:txBody>
          <a:bodyPr/>
          <a:lstStyle/>
          <a:p>
            <a:r>
              <a:rPr lang="en-US" altLang="en-US" dirty="0"/>
              <a:t>TACTYC Annual Conference 2025                    Debby Bloom, CMA, CFM, CSCA</a:t>
            </a:r>
            <a:endParaRPr lang="es-ES" altLang="en-US" dirty="0"/>
          </a:p>
        </p:txBody>
      </p:sp>
    </p:spTree>
    <p:extLst>
      <p:ext uri="{BB962C8B-B14F-4D97-AF65-F5344CB8AC3E}">
        <p14:creationId xmlns:p14="http://schemas.microsoft.com/office/powerpoint/2010/main" val="2077021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Where in the Accounting Curriculum?</a:t>
            </a:r>
          </a:p>
        </p:txBody>
      </p:sp>
      <p:sp>
        <p:nvSpPr>
          <p:cNvPr id="3" name="Content Placeholder 2"/>
          <p:cNvSpPr>
            <a:spLocks noGrp="1"/>
          </p:cNvSpPr>
          <p:nvPr>
            <p:ph idx="1"/>
          </p:nvPr>
        </p:nvSpPr>
        <p:spPr>
          <a:xfrm>
            <a:off x="755576" y="1944871"/>
            <a:ext cx="8229600" cy="4525963"/>
          </a:xfrm>
        </p:spPr>
        <p:txBody>
          <a:bodyPr/>
          <a:lstStyle/>
          <a:p>
            <a:r>
              <a:rPr lang="en-US" dirty="0"/>
              <a:t>Cost/Managerial Accounting (continued)</a:t>
            </a:r>
          </a:p>
          <a:p>
            <a:pPr lvl="1"/>
            <a:r>
              <a:rPr lang="en-US" dirty="0"/>
              <a:t>Capital Budgeting</a:t>
            </a:r>
          </a:p>
          <a:p>
            <a:pPr lvl="2"/>
            <a:r>
              <a:rPr lang="en-US" dirty="0"/>
              <a:t>Time value of money, NPV and IRR functions in Excel</a:t>
            </a:r>
          </a:p>
          <a:p>
            <a:pPr lvl="1"/>
            <a:r>
              <a:rPr lang="en-US" dirty="0"/>
              <a:t>CVP Analysis</a:t>
            </a:r>
          </a:p>
          <a:p>
            <a:pPr lvl="2"/>
            <a:r>
              <a:rPr lang="en-US" dirty="0"/>
              <a:t>What if analysis, goal seek</a:t>
            </a:r>
          </a:p>
          <a:p>
            <a:pPr lvl="1"/>
            <a:endParaRPr lang="en-US" dirty="0"/>
          </a:p>
          <a:p>
            <a:pPr lvl="1"/>
            <a:endParaRPr lang="en-US" dirty="0"/>
          </a:p>
        </p:txBody>
      </p:sp>
      <p:sp>
        <p:nvSpPr>
          <p:cNvPr id="5" name="Footer Placeholder 4">
            <a:extLst>
              <a:ext uri="{FF2B5EF4-FFF2-40B4-BE49-F238E27FC236}">
                <a16:creationId xmlns:a16="http://schemas.microsoft.com/office/drawing/2014/main" id="{A882BE03-4A9D-42A6-932A-558DDC3ABA60}"/>
              </a:ext>
            </a:extLst>
          </p:cNvPr>
          <p:cNvSpPr>
            <a:spLocks noGrp="1"/>
          </p:cNvSpPr>
          <p:nvPr>
            <p:ph type="ftr" sz="quarter" idx="11"/>
          </p:nvPr>
        </p:nvSpPr>
        <p:spPr>
          <a:xfrm>
            <a:off x="1259632" y="6245225"/>
            <a:ext cx="7128792" cy="476250"/>
          </a:xfrm>
        </p:spPr>
        <p:txBody>
          <a:bodyPr/>
          <a:lstStyle/>
          <a:p>
            <a:r>
              <a:rPr lang="en-US" altLang="en-US" dirty="0"/>
              <a:t>TACTYC Annual Conference 2025                    Debby Bloom, CMA, CFM, CSCA</a:t>
            </a:r>
            <a:endParaRPr lang="es-ES" altLang="en-US" dirty="0"/>
          </a:p>
        </p:txBody>
      </p:sp>
    </p:spTree>
    <p:extLst>
      <p:ext uri="{BB962C8B-B14F-4D97-AF65-F5344CB8AC3E}">
        <p14:creationId xmlns:p14="http://schemas.microsoft.com/office/powerpoint/2010/main" val="2636481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3754B-5B2F-4671-B550-9F88951CE1B1}"/>
              </a:ext>
            </a:extLst>
          </p:cNvPr>
          <p:cNvSpPr>
            <a:spLocks noGrp="1"/>
          </p:cNvSpPr>
          <p:nvPr>
            <p:ph type="title"/>
          </p:nvPr>
        </p:nvSpPr>
        <p:spPr/>
        <p:txBody>
          <a:bodyPr/>
          <a:lstStyle/>
          <a:p>
            <a:r>
              <a:rPr lang="en-US" dirty="0"/>
              <a:t>Where in the Accounting Curriculum?</a:t>
            </a:r>
          </a:p>
        </p:txBody>
      </p:sp>
      <p:sp>
        <p:nvSpPr>
          <p:cNvPr id="3" name="Content Placeholder 2">
            <a:extLst>
              <a:ext uri="{FF2B5EF4-FFF2-40B4-BE49-F238E27FC236}">
                <a16:creationId xmlns:a16="http://schemas.microsoft.com/office/drawing/2014/main" id="{42F27DB0-EFEE-4ED5-8052-65E10E70B36E}"/>
              </a:ext>
            </a:extLst>
          </p:cNvPr>
          <p:cNvSpPr>
            <a:spLocks noGrp="1"/>
          </p:cNvSpPr>
          <p:nvPr>
            <p:ph idx="1"/>
          </p:nvPr>
        </p:nvSpPr>
        <p:spPr>
          <a:xfrm>
            <a:off x="457200" y="1844824"/>
            <a:ext cx="8229600" cy="4281339"/>
          </a:xfrm>
        </p:spPr>
        <p:txBody>
          <a:bodyPr/>
          <a:lstStyle/>
          <a:p>
            <a:r>
              <a:rPr lang="en-US" dirty="0"/>
              <a:t>Other courses</a:t>
            </a:r>
          </a:p>
          <a:p>
            <a:pPr lvl="1"/>
            <a:r>
              <a:rPr lang="en-US" dirty="0"/>
              <a:t>Cost Accounting covers many of the same topics as Managerial Accounting</a:t>
            </a:r>
          </a:p>
          <a:p>
            <a:pPr lvl="2"/>
            <a:r>
              <a:rPr lang="en-US" dirty="0"/>
              <a:t>Process costing and templates</a:t>
            </a:r>
          </a:p>
          <a:p>
            <a:pPr lvl="1"/>
            <a:r>
              <a:rPr lang="en-US" dirty="0"/>
              <a:t>Auditing – use Excel’s statistical package</a:t>
            </a:r>
          </a:p>
          <a:p>
            <a:pPr lvl="1"/>
            <a:r>
              <a:rPr lang="en-US" dirty="0"/>
              <a:t>Advanced Accounting – use Excel for consolidations and partnership liquidations</a:t>
            </a:r>
          </a:p>
          <a:p>
            <a:endParaRPr lang="en-US" dirty="0"/>
          </a:p>
        </p:txBody>
      </p:sp>
      <p:sp>
        <p:nvSpPr>
          <p:cNvPr id="4" name="Footer Placeholder 3">
            <a:extLst>
              <a:ext uri="{FF2B5EF4-FFF2-40B4-BE49-F238E27FC236}">
                <a16:creationId xmlns:a16="http://schemas.microsoft.com/office/drawing/2014/main" id="{FE19D752-53EA-45C2-B136-74B2B0926620}"/>
              </a:ext>
            </a:extLst>
          </p:cNvPr>
          <p:cNvSpPr>
            <a:spLocks noGrp="1"/>
          </p:cNvSpPr>
          <p:nvPr>
            <p:ph type="ftr" sz="quarter" idx="11"/>
          </p:nvPr>
        </p:nvSpPr>
        <p:spPr>
          <a:xfrm>
            <a:off x="1259632" y="6245225"/>
            <a:ext cx="7200800" cy="476250"/>
          </a:xfrm>
        </p:spPr>
        <p:txBody>
          <a:bodyPr/>
          <a:lstStyle/>
          <a:p>
            <a:r>
              <a:rPr lang="en-US" altLang="en-US" dirty="0"/>
              <a:t>TACTYC Annual Conference 2025                    Debby Bloom, CMA, CFM, CSCA</a:t>
            </a:r>
            <a:endParaRPr lang="es-ES" altLang="en-US" dirty="0"/>
          </a:p>
        </p:txBody>
      </p:sp>
    </p:spTree>
    <p:extLst>
      <p:ext uri="{BB962C8B-B14F-4D97-AF65-F5344CB8AC3E}">
        <p14:creationId xmlns:p14="http://schemas.microsoft.com/office/powerpoint/2010/main" val="507116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Where in the Accounting Curriculum</a:t>
            </a:r>
          </a:p>
        </p:txBody>
      </p:sp>
      <p:sp>
        <p:nvSpPr>
          <p:cNvPr id="3" name="Content Placeholder 2"/>
          <p:cNvSpPr>
            <a:spLocks noGrp="1"/>
          </p:cNvSpPr>
          <p:nvPr>
            <p:ph idx="1"/>
          </p:nvPr>
        </p:nvSpPr>
        <p:spPr>
          <a:xfrm>
            <a:off x="755576" y="1741684"/>
            <a:ext cx="8229600" cy="4525963"/>
          </a:xfrm>
        </p:spPr>
        <p:txBody>
          <a:bodyPr/>
          <a:lstStyle/>
          <a:p>
            <a:r>
              <a:rPr lang="en-US" dirty="0"/>
              <a:t>Dedicated course in Excel for Accounting</a:t>
            </a:r>
          </a:p>
          <a:p>
            <a:pPr lvl="1"/>
            <a:r>
              <a:rPr lang="en-US" dirty="0"/>
              <a:t>Solve specific accounting problems</a:t>
            </a:r>
          </a:p>
          <a:p>
            <a:pPr lvl="2"/>
            <a:r>
              <a:rPr lang="en-US" dirty="0"/>
              <a:t>Time value of money</a:t>
            </a:r>
          </a:p>
          <a:p>
            <a:pPr lvl="2"/>
            <a:r>
              <a:rPr lang="en-US" dirty="0"/>
              <a:t>CVP analysis</a:t>
            </a:r>
          </a:p>
          <a:p>
            <a:pPr lvl="2"/>
            <a:r>
              <a:rPr lang="en-US" dirty="0"/>
              <a:t>Flexible budgeting</a:t>
            </a:r>
          </a:p>
          <a:p>
            <a:pPr lvl="2"/>
            <a:r>
              <a:rPr lang="en-US" dirty="0"/>
              <a:t>Common-size balance sheet and income statement</a:t>
            </a:r>
          </a:p>
          <a:p>
            <a:pPr lvl="1"/>
            <a:r>
              <a:rPr lang="en-US" dirty="0"/>
              <a:t>Sample syllabus included</a:t>
            </a:r>
          </a:p>
        </p:txBody>
      </p:sp>
      <p:sp>
        <p:nvSpPr>
          <p:cNvPr id="5" name="Footer Placeholder 4">
            <a:extLst>
              <a:ext uri="{FF2B5EF4-FFF2-40B4-BE49-F238E27FC236}">
                <a16:creationId xmlns:a16="http://schemas.microsoft.com/office/drawing/2014/main" id="{D0F20659-0861-4D56-8117-0EC8B39878C1}"/>
              </a:ext>
            </a:extLst>
          </p:cNvPr>
          <p:cNvSpPr>
            <a:spLocks noGrp="1"/>
          </p:cNvSpPr>
          <p:nvPr>
            <p:ph type="ftr" sz="quarter" idx="11"/>
          </p:nvPr>
        </p:nvSpPr>
        <p:spPr>
          <a:xfrm>
            <a:off x="1259632" y="6245225"/>
            <a:ext cx="7344816" cy="476250"/>
          </a:xfrm>
        </p:spPr>
        <p:txBody>
          <a:bodyPr/>
          <a:lstStyle/>
          <a:p>
            <a:r>
              <a:rPr lang="en-US" altLang="en-US" dirty="0"/>
              <a:t>TACTYC Annual Conference 2025                    Debby Bloom, CMA, CFM, CSCA</a:t>
            </a:r>
            <a:endParaRPr lang="es-ES" altLang="en-US" dirty="0"/>
          </a:p>
        </p:txBody>
      </p:sp>
    </p:spTree>
    <p:extLst>
      <p:ext uri="{BB962C8B-B14F-4D97-AF65-F5344CB8AC3E}">
        <p14:creationId xmlns:p14="http://schemas.microsoft.com/office/powerpoint/2010/main" val="756251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Sample Syllabus for Excel and Accounting</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10368" y="1611512"/>
            <a:ext cx="7729602" cy="4408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Footer Placeholder 3">
            <a:extLst>
              <a:ext uri="{FF2B5EF4-FFF2-40B4-BE49-F238E27FC236}">
                <a16:creationId xmlns:a16="http://schemas.microsoft.com/office/drawing/2014/main" id="{BB9B6CBF-D9BC-43E7-A098-E76704770D9A}"/>
              </a:ext>
            </a:extLst>
          </p:cNvPr>
          <p:cNvSpPr>
            <a:spLocks noGrp="1"/>
          </p:cNvSpPr>
          <p:nvPr>
            <p:ph type="ftr" sz="quarter" idx="11"/>
          </p:nvPr>
        </p:nvSpPr>
        <p:spPr>
          <a:xfrm>
            <a:off x="1259632" y="6245225"/>
            <a:ext cx="7280338" cy="476250"/>
          </a:xfrm>
        </p:spPr>
        <p:txBody>
          <a:bodyPr/>
          <a:lstStyle/>
          <a:p>
            <a:r>
              <a:rPr lang="en-US" altLang="en-US" dirty="0"/>
              <a:t>TACTYC Annual Conference 2025                    Debby Bloom, CMA, CFM, CSCA</a:t>
            </a:r>
            <a:endParaRPr lang="es-ES" altLang="en-US" dirty="0"/>
          </a:p>
        </p:txBody>
      </p:sp>
    </p:spTree>
    <p:extLst>
      <p:ext uri="{BB962C8B-B14F-4D97-AF65-F5344CB8AC3E}">
        <p14:creationId xmlns:p14="http://schemas.microsoft.com/office/powerpoint/2010/main" val="609450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Sample Syllabus for Excel and Accounting</a:t>
            </a:r>
          </a:p>
        </p:txBody>
      </p:sp>
      <p:pic>
        <p:nvPicPr>
          <p:cNvPr id="2050"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4737" t="11116"/>
          <a:stretch/>
        </p:blipFill>
        <p:spPr bwMode="auto">
          <a:xfrm>
            <a:off x="746500" y="1630238"/>
            <a:ext cx="7940301" cy="38561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Footer Placeholder 3">
            <a:extLst>
              <a:ext uri="{FF2B5EF4-FFF2-40B4-BE49-F238E27FC236}">
                <a16:creationId xmlns:a16="http://schemas.microsoft.com/office/drawing/2014/main" id="{13BCD57D-52C6-478F-9B39-6F8AC1726156}"/>
              </a:ext>
            </a:extLst>
          </p:cNvPr>
          <p:cNvSpPr>
            <a:spLocks noGrp="1"/>
          </p:cNvSpPr>
          <p:nvPr>
            <p:ph type="ftr" sz="quarter" idx="11"/>
          </p:nvPr>
        </p:nvSpPr>
        <p:spPr>
          <a:xfrm>
            <a:off x="1259632" y="6245225"/>
            <a:ext cx="7560840" cy="476250"/>
          </a:xfrm>
        </p:spPr>
        <p:txBody>
          <a:bodyPr/>
          <a:lstStyle/>
          <a:p>
            <a:r>
              <a:rPr lang="en-US" altLang="en-US" dirty="0"/>
              <a:t>TACTYC Annual Conference 2025                    Debby Bloom, CMA, CFM, CSCA</a:t>
            </a:r>
            <a:endParaRPr lang="es-ES" altLang="en-US" dirty="0"/>
          </a:p>
        </p:txBody>
      </p:sp>
    </p:spTree>
    <p:extLst>
      <p:ext uri="{BB962C8B-B14F-4D97-AF65-F5344CB8AC3E}">
        <p14:creationId xmlns:p14="http://schemas.microsoft.com/office/powerpoint/2010/main" val="593724384"/>
      </p:ext>
    </p:extLst>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7868</TotalTime>
  <Words>1149</Words>
  <Application>Microsoft Office PowerPoint</Application>
  <PresentationFormat>On-screen Show (4:3)</PresentationFormat>
  <Paragraphs>133</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Diseño predeterminado</vt:lpstr>
      <vt:lpstr>Excel in the Accounting Curriculum – Where and How</vt:lpstr>
      <vt:lpstr>Where in the Accounting Curriculum?</vt:lpstr>
      <vt:lpstr>Where in the Accounting Curriculum?</vt:lpstr>
      <vt:lpstr>Where in the Accounting Curriculum?</vt:lpstr>
      <vt:lpstr>Where in the Accounting Curriculum?</vt:lpstr>
      <vt:lpstr>Where in the Accounting Curriculum?</vt:lpstr>
      <vt:lpstr>Where in the Accounting Curriculum</vt:lpstr>
      <vt:lpstr>Sample Syllabus for Excel and Accounting</vt:lpstr>
      <vt:lpstr>Sample Syllabus for Excel and Accounting</vt:lpstr>
      <vt:lpstr>How to Add Excel</vt:lpstr>
      <vt:lpstr>How to Lead the Class in the Lab</vt:lpstr>
      <vt:lpstr>How to Lead the Class in the Lab</vt:lpstr>
      <vt:lpstr>How to Lead the Class in the Tab</vt:lpstr>
      <vt:lpstr>How to Lead the Class in the Lab</vt:lpstr>
      <vt:lpstr>How to Lead the Class in the Lab</vt:lpstr>
      <vt:lpstr>Other Classroom Tips</vt:lpstr>
      <vt:lpstr>Useful Tip</vt:lpstr>
      <vt:lpstr>Don’t Get Sidetracked</vt:lpstr>
      <vt:lpstr>Relax</vt:lpstr>
      <vt:lpstr>What I Have Provided</vt:lpstr>
      <vt:lpstr>What I Have Provided</vt:lpstr>
      <vt:lpstr>Contact Me</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Debby Bloom</cp:lastModifiedBy>
  <cp:revision>599</cp:revision>
  <dcterms:created xsi:type="dcterms:W3CDTF">2010-05-23T14:28:12Z</dcterms:created>
  <dcterms:modified xsi:type="dcterms:W3CDTF">2025-05-10T22:04:57Z</dcterms:modified>
</cp:coreProperties>
</file>